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6858000"/>
  <p:notesSz cx="6858000" cy="9144000"/>
  <p:defaultTex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vl6pPr>
      <a:defRPr>
        <a:latin typeface="+mj-lt"/>
        <a:ea typeface="+mj-ea"/>
        <a:cs typeface="+mj-cs"/>
        <a:sym typeface="Helvetica"/>
      </a:defRPr>
    </a:lvl6pPr>
    <a:lvl7pPr>
      <a:defRPr>
        <a:latin typeface="+mj-lt"/>
        <a:ea typeface="+mj-ea"/>
        <a:cs typeface="+mj-cs"/>
        <a:sym typeface="Helvetica"/>
      </a:defRPr>
    </a:lvl7pPr>
    <a:lvl8pPr>
      <a:defRPr>
        <a:latin typeface="+mj-lt"/>
        <a:ea typeface="+mj-ea"/>
        <a:cs typeface="+mj-cs"/>
        <a:sym typeface="Helvetica"/>
      </a:defRPr>
    </a:lvl8pPr>
    <a:lvl9pPr>
      <a:defRPr>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algn="ctr">
              <a:buFontTx/>
              <a:defRPr>
                <a:solidFill>
                  <a:srgbClr val="888888"/>
                </a:solidFill>
              </a:defRPr>
            </a:lvl2pPr>
            <a:lvl3pPr algn="ctr">
              <a:buFontTx/>
              <a:defRPr>
                <a:solidFill>
                  <a:srgbClr val="888888"/>
                </a:solidFill>
              </a:defRPr>
            </a:lvl3pPr>
            <a:lvl4pPr algn="ctr">
              <a:buFontTx/>
              <a:defRPr>
                <a:solidFill>
                  <a:srgbClr val="888888"/>
                </a:solidFill>
              </a:defRPr>
            </a:lvl4pPr>
            <a:lvl5pPr algn="ctr">
              <a:buFontTx/>
              <a:defRPr>
                <a:solidFill>
                  <a:srgbClr val="888888"/>
                </a:solidFill>
              </a:defRPr>
            </a:lvl5pPr>
          </a:lstStyle>
          <a:p>
            <a:pPr lvl="0">
              <a:defRPr sz="1800">
                <a:solidFill>
                  <a:srgbClr val="000000"/>
                </a:solidFill>
              </a:defRPr>
            </a:pPr>
            <a:r>
              <a:rPr sz="3200">
                <a:solidFill>
                  <a:srgbClr val="888888"/>
                </a:solidFill>
              </a:rPr>
              <a:t>Body Level One</a:t>
            </a:r>
            <a:endParaRPr sz="3200">
              <a:solidFill>
                <a:srgbClr val="888888"/>
              </a:solidFill>
            </a:endParaRPr>
          </a:p>
          <a:p>
            <a:pPr lvl="1">
              <a:defRPr sz="1800">
                <a:solidFill>
                  <a:srgbClr val="000000"/>
                </a:solidFill>
              </a:defRPr>
            </a:pPr>
            <a:r>
              <a:rPr sz="3200">
                <a:solidFill>
                  <a:srgbClr val="888888"/>
                </a:solidFill>
              </a:rPr>
              <a:t>Body Level Two</a:t>
            </a:r>
            <a:endParaRPr sz="3200">
              <a:solidFill>
                <a:srgbClr val="888888"/>
              </a:solidFill>
            </a:endParaRPr>
          </a:p>
          <a:p>
            <a:pPr lvl="2">
              <a:defRPr sz="1800">
                <a:solidFill>
                  <a:srgbClr val="000000"/>
                </a:solidFill>
              </a:defRPr>
            </a:pPr>
            <a:r>
              <a:rPr sz="3200">
                <a:solidFill>
                  <a:srgbClr val="888888"/>
                </a:solidFill>
              </a:rPr>
              <a:t>Body Level Three</a:t>
            </a:r>
            <a:endParaRPr sz="3200">
              <a:solidFill>
                <a:srgbClr val="888888"/>
              </a:solidFill>
            </a:endParaRPr>
          </a:p>
          <a:p>
            <a:pPr lvl="3">
              <a:defRPr sz="1800">
                <a:solidFill>
                  <a:srgbClr val="000000"/>
                </a:solidFill>
              </a:defRPr>
            </a:pPr>
            <a:r>
              <a:rPr sz="3200">
                <a:solidFill>
                  <a:srgbClr val="888888"/>
                </a:solidFill>
              </a:rPr>
              <a:t>Body Level Four</a:t>
            </a:r>
            <a:endParaRPr sz="3200">
              <a:solidFill>
                <a:srgbClr val="888888"/>
              </a:solidFill>
            </a:endParaRPr>
          </a:p>
          <a:p>
            <a:pPr lvl="4">
              <a:defRPr sz="1800">
                <a:solidFill>
                  <a:srgbClr val="000000"/>
                </a:solidFill>
              </a:defRPr>
            </a:pPr>
            <a:r>
              <a:rPr sz="3200">
                <a:solidFill>
                  <a:srgbClr val="888888"/>
                </a:solidFill>
              </a:rPr>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Title Text</a:t>
            </a:r>
          </a:p>
        </p:txBody>
      </p:sp>
      <p:sp>
        <p:nvSpPr>
          <p:cNvPr id="40" name="Shape 40"/>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p:nvPr>
            <p:ph type="body" idx="1"/>
          </p:nvPr>
        </p:nvSpPr>
        <p:spPr>
          <a:xfrm>
            <a:off x="457200" y="274638"/>
            <a:ext cx="6019800" cy="6583364"/>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Title Text</a:t>
            </a:r>
          </a:p>
        </p:txBody>
      </p:sp>
      <p:sp>
        <p:nvSpPr>
          <p:cNvPr id="11" name="Shape 11"/>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Title Text</a:t>
            </a:r>
          </a:p>
        </p:txBody>
      </p:sp>
      <p:sp>
        <p:nvSpPr>
          <p:cNvPr id="15" name="Shape 15"/>
          <p:cNvSpPr/>
          <p:nvPr>
            <p:ph type="body"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661306" indent="-204106">
              <a:spcBef>
                <a:spcPts val="400"/>
              </a:spcBef>
              <a:buFontTx/>
              <a:defRPr sz="2000">
                <a:solidFill>
                  <a:srgbClr val="888888"/>
                </a:solidFill>
              </a:defRPr>
            </a:lvl2pPr>
            <a:lvl3pPr marL="1104900" indent="-190500">
              <a:spcBef>
                <a:spcPts val="400"/>
              </a:spcBef>
              <a:buFontTx/>
              <a:defRPr sz="2000">
                <a:solidFill>
                  <a:srgbClr val="888888"/>
                </a:solidFill>
              </a:defRPr>
            </a:lvl3pPr>
            <a:lvl4pPr marL="1600200" indent="-228600">
              <a:spcBef>
                <a:spcPts val="400"/>
              </a:spcBef>
              <a:buFontTx/>
              <a:defRPr sz="2000">
                <a:solidFill>
                  <a:srgbClr val="888888"/>
                </a:solidFill>
              </a:defRPr>
            </a:lvl4pPr>
            <a:lvl5pPr marL="2057400" indent="-228600">
              <a:spcBef>
                <a:spcPts val="400"/>
              </a:spcBef>
              <a:buFontTx/>
              <a:defRPr sz="2000">
                <a:solidFill>
                  <a:srgbClr val="888888"/>
                </a:solidFill>
              </a:defRPr>
            </a:lvl5pPr>
          </a:lstStyle>
          <a:p>
            <a:pPr lvl="0">
              <a:defRPr sz="1800">
                <a:solidFill>
                  <a:srgbClr val="000000"/>
                </a:solidFill>
              </a:defRPr>
            </a:pPr>
            <a:r>
              <a:rPr sz="2000">
                <a:solidFill>
                  <a:srgbClr val="888888"/>
                </a:solidFill>
              </a:rPr>
              <a:t>Body Level One</a:t>
            </a:r>
            <a:endParaRPr sz="2000">
              <a:solidFill>
                <a:srgbClr val="888888"/>
              </a:solidFill>
            </a:endParaRPr>
          </a:p>
          <a:p>
            <a:pPr lvl="1">
              <a:defRPr sz="1800">
                <a:solidFill>
                  <a:srgbClr val="000000"/>
                </a:solidFill>
              </a:defRPr>
            </a:pPr>
            <a:r>
              <a:rPr sz="2000">
                <a:solidFill>
                  <a:srgbClr val="888888"/>
                </a:solidFill>
              </a:rPr>
              <a:t>Body Level Two</a:t>
            </a:r>
            <a:endParaRPr sz="2000">
              <a:solidFill>
                <a:srgbClr val="888888"/>
              </a:solidFill>
            </a:endParaRPr>
          </a:p>
          <a:p>
            <a:pPr lvl="2">
              <a:defRPr sz="1800">
                <a:solidFill>
                  <a:srgbClr val="000000"/>
                </a:solidFill>
              </a:defRPr>
            </a:pPr>
            <a:r>
              <a:rPr sz="2000">
                <a:solidFill>
                  <a:srgbClr val="888888"/>
                </a:solidFill>
              </a:rPr>
              <a:t>Body Level Three</a:t>
            </a:r>
            <a:endParaRPr sz="2000">
              <a:solidFill>
                <a:srgbClr val="888888"/>
              </a:solidFill>
            </a:endParaRPr>
          </a:p>
          <a:p>
            <a:pPr lvl="3">
              <a:defRPr sz="1800">
                <a:solidFill>
                  <a:srgbClr val="000000"/>
                </a:solidFill>
              </a:defRPr>
            </a:pPr>
            <a:r>
              <a:rPr sz="2000">
                <a:solidFill>
                  <a:srgbClr val="888888"/>
                </a:solidFill>
              </a:rPr>
              <a:t>Body Level Four</a:t>
            </a:r>
            <a:endParaRPr sz="2000">
              <a:solidFill>
                <a:srgbClr val="888888"/>
              </a:solidFill>
            </a:endParaRPr>
          </a:p>
          <a:p>
            <a:pPr lvl="4">
              <a:defRPr sz="1800">
                <a:solidFill>
                  <a:srgbClr val="000000"/>
                </a:solidFill>
              </a:defRPr>
            </a:pPr>
            <a:r>
              <a:rPr sz="2000">
                <a:solidFill>
                  <a:srgbClr val="888888"/>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Title Text</a:t>
            </a:r>
          </a:p>
        </p:txBody>
      </p:sp>
      <p:sp>
        <p:nvSpPr>
          <p:cNvPr id="19" name="Shape 19"/>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p:nvPr>
            <p:ph type="body" idx="1"/>
          </p:nvPr>
        </p:nvSpPr>
        <p:spPr>
          <a:xfrm>
            <a:off x="457200" y="1435464"/>
            <a:ext cx="4040188" cy="739411"/>
          </a:xfrm>
          <a:prstGeom prst="rect">
            <a:avLst/>
          </a:prstGeom>
        </p:spPr>
        <p:txBody>
          <a:bodyPr anchor="b"/>
          <a:lstStyle>
            <a:lvl1pPr marL="0" indent="0">
              <a:spcBef>
                <a:spcPts val="500"/>
              </a:spcBef>
              <a:buSzTx/>
              <a:buFontTx/>
              <a:buNone/>
              <a:defRPr b="1" sz="2400"/>
            </a:lvl1pPr>
            <a:lvl2pPr marL="702128" indent="-244928">
              <a:spcBef>
                <a:spcPts val="500"/>
              </a:spcBef>
              <a:buFontTx/>
              <a:defRPr b="1" sz="2400"/>
            </a:lvl2pPr>
            <a:lvl3pPr marL="1143000" indent="-228600">
              <a:spcBef>
                <a:spcPts val="500"/>
              </a:spcBef>
              <a:buFontTx/>
              <a:defRPr b="1" sz="2400"/>
            </a:lvl3pPr>
            <a:lvl4pPr marL="1645920" indent="-274320">
              <a:spcBef>
                <a:spcPts val="500"/>
              </a:spcBef>
              <a:buFontTx/>
              <a:defRPr b="1" sz="2400"/>
            </a:lvl4pPr>
            <a:lvl5pPr marL="2103120" indent="-274320">
              <a:spcBef>
                <a:spcPts val="500"/>
              </a:spcBef>
              <a:buFontTx/>
              <a:defRPr b="1" sz="2400"/>
            </a:lvl5pPr>
          </a:lstStyle>
          <a:p>
            <a:pPr lvl="0">
              <a:defRPr b="0" sz="1800"/>
            </a:pPr>
            <a:r>
              <a:rPr b="1" sz="2400"/>
              <a:t>Body Level One</a:t>
            </a:r>
            <a:endParaRPr b="1" sz="2400"/>
          </a:p>
          <a:p>
            <a:pPr lvl="1">
              <a:defRPr b="0" sz="1800"/>
            </a:pPr>
            <a:r>
              <a:rPr b="1" sz="2400"/>
              <a:t>Body Level Two</a:t>
            </a:r>
            <a:endParaRPr b="1" sz="2400"/>
          </a:p>
          <a:p>
            <a:pPr lvl="2">
              <a:defRPr b="0" sz="1800"/>
            </a:pPr>
            <a:r>
              <a:rPr b="1" sz="2400"/>
              <a:t>Body Level Three</a:t>
            </a:r>
            <a:endParaRPr b="1" sz="2400"/>
          </a:p>
          <a:p>
            <a:pPr lvl="3">
              <a:defRPr b="0" sz="1800"/>
            </a:pPr>
            <a:r>
              <a:rPr b="1" sz="2400"/>
              <a:t>Body Level Four</a:t>
            </a:r>
            <a:endParaRPr b="1" sz="2400"/>
          </a:p>
          <a:p>
            <a:pPr lvl="4">
              <a:defRPr b="0" sz="1800"/>
            </a:pPr>
            <a:r>
              <a:rPr b="1" sz="24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457200" y="0"/>
            <a:ext cx="8229600" cy="1692277"/>
          </a:xfrm>
          <a:prstGeom prst="rect">
            <a:avLst/>
          </a:prstGeom>
        </p:spPr>
        <p:txBody>
          <a:bodyPr/>
          <a:lstStyle/>
          <a:p>
            <a:pPr lvl="0">
              <a:defRPr sz="1800"/>
            </a:pPr>
            <a:r>
              <a:rPr sz="4400"/>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0" y="0"/>
            <a:ext cx="3008315" cy="1435100"/>
          </a:xfrm>
          <a:prstGeom prst="rect">
            <a:avLst/>
          </a:prstGeom>
        </p:spPr>
        <p:txBody>
          <a:bodyPr anchor="b"/>
          <a:lstStyle>
            <a:lvl1pPr algn="l">
              <a:defRPr b="1" sz="2000"/>
            </a:lvl1pPr>
          </a:lstStyle>
          <a:p>
            <a:pPr lvl="0">
              <a:defRPr b="0" sz="1800"/>
            </a:pPr>
            <a:r>
              <a:rPr b="1" sz="2000"/>
              <a:t>Title Text</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4800600"/>
            <a:ext cx="5486402" cy="566738"/>
          </a:xfrm>
          <a:prstGeom prst="rect">
            <a:avLst/>
          </a:prstGeom>
        </p:spPr>
        <p:txBody>
          <a:bodyPr anchor="b"/>
          <a:lstStyle>
            <a:lvl1pPr algn="l">
              <a:defRPr b="1" sz="2000"/>
            </a:lvl1pPr>
          </a:lstStyle>
          <a:p>
            <a:pPr lvl="0">
              <a:defRPr b="0" sz="1800"/>
            </a:pPr>
            <a:r>
              <a:rPr b="1" sz="2000"/>
              <a:t>Title Text</a:t>
            </a:r>
          </a:p>
        </p:txBody>
      </p:sp>
      <p:sp>
        <p:nvSpPr>
          <p:cNvPr id="36" name="Shape 36"/>
          <p:cNvSpPr/>
          <p:nvPr>
            <p:ph type="body" idx="1"/>
          </p:nvPr>
        </p:nvSpPr>
        <p:spPr>
          <a:xfrm>
            <a:off x="1792288" y="5367337"/>
            <a:ext cx="5486402" cy="804864"/>
          </a:xfrm>
          <a:prstGeom prst="rect">
            <a:avLst/>
          </a:prstGeom>
        </p:spPr>
        <p:txBody>
          <a:bodyPr/>
          <a:lstStyle>
            <a:lvl1pPr marL="0" indent="0">
              <a:spcBef>
                <a:spcPts val="300"/>
              </a:spcBef>
              <a:buSzTx/>
              <a:buFontTx/>
              <a:buNone/>
              <a:defRPr sz="1400"/>
            </a:lvl1pPr>
            <a:lvl2pPr marL="600074" indent="-142874">
              <a:spcBef>
                <a:spcPts val="300"/>
              </a:spcBef>
              <a:buFontTx/>
              <a:defRPr sz="1400"/>
            </a:lvl2pPr>
            <a:lvl3pPr marL="1047750" indent="-133350">
              <a:spcBef>
                <a:spcPts val="300"/>
              </a:spcBef>
              <a:buFontTx/>
              <a:defRPr sz="1400"/>
            </a:lvl3pPr>
            <a:lvl4pPr marL="1531619" indent="-160019">
              <a:spcBef>
                <a:spcPts val="300"/>
              </a:spcBef>
              <a:buFontTx/>
              <a:defRPr sz="1400"/>
            </a:lvl4pPr>
            <a:lvl5pPr marL="1988820" indent="-160020">
              <a:spcBef>
                <a:spcPts val="300"/>
              </a:spcBef>
              <a:buFontTx/>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lvl="0">
              <a:defRPr sz="1800"/>
            </a:pPr>
            <a:r>
              <a:rPr sz="4400"/>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 name="Shape 4"/>
          <p:cNvSpPr/>
          <p:nvPr>
            <p:ph type="sldNum" sz="quarter" idx="2"/>
          </p:nvPr>
        </p:nvSpPr>
        <p:spPr>
          <a:xfrm>
            <a:off x="6553200" y="6404291"/>
            <a:ext cx="2133600" cy="269239"/>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image1.jpeg" descr="final_color.jpg"/>
          <p:cNvPicPr/>
          <p:nvPr/>
        </p:nvPicPr>
        <p:blipFill>
          <a:blip r:embed="rId2">
            <a:extLst/>
          </a:blip>
          <a:stretch>
            <a:fillRect/>
          </a:stretch>
        </p:blipFill>
        <p:spPr>
          <a:xfrm>
            <a:off x="0" y="0"/>
            <a:ext cx="1447800" cy="685800"/>
          </a:xfrm>
          <a:prstGeom prst="rect">
            <a:avLst/>
          </a:prstGeom>
          <a:ln w="12700">
            <a:miter lim="400000"/>
          </a:ln>
        </p:spPr>
      </p:pic>
      <p:sp>
        <p:nvSpPr>
          <p:cNvPr id="50" name="Shape 50"/>
          <p:cNvSpPr/>
          <p:nvPr>
            <p:ph type="title"/>
          </p:nvPr>
        </p:nvSpPr>
        <p:spPr>
          <a:xfrm>
            <a:off x="621506" y="609601"/>
            <a:ext cx="7772401" cy="457202"/>
          </a:xfrm>
          <a:prstGeom prst="rect">
            <a:avLst/>
          </a:prstGeom>
        </p:spPr>
        <p:txBody>
          <a:bodyPr/>
          <a:lstStyle>
            <a:lvl1pPr defTabSz="777240">
              <a:defRPr sz="1300">
                <a:solidFill>
                  <a:srgbClr val="002060"/>
                </a:solidFill>
                <a:latin typeface="Book Antiqua"/>
                <a:ea typeface="Book Antiqua"/>
                <a:cs typeface="Book Antiqua"/>
                <a:sym typeface="Book Antiqua"/>
              </a:defRPr>
            </a:lvl1pPr>
          </a:lstStyle>
          <a:p>
            <a:pPr lvl="0">
              <a:defRPr sz="1800">
                <a:solidFill>
                  <a:srgbClr val="000000"/>
                </a:solidFill>
              </a:defRPr>
            </a:pPr>
            <a:r>
              <a:rPr sz="1300">
                <a:solidFill>
                  <a:srgbClr val="002060"/>
                </a:solidFill>
              </a:rPr>
              <a:t>Development of master curricula for natural disasters risk management in Western Balkan countries</a:t>
            </a:r>
          </a:p>
        </p:txBody>
      </p:sp>
      <p:sp>
        <p:nvSpPr>
          <p:cNvPr id="51" name="Shape 51"/>
          <p:cNvSpPr/>
          <p:nvPr>
            <p:ph type="body" idx="1"/>
          </p:nvPr>
        </p:nvSpPr>
        <p:spPr>
          <a:xfrm>
            <a:off x="1371600" y="1524000"/>
            <a:ext cx="6400800" cy="1143000"/>
          </a:xfrm>
          <a:prstGeom prst="rect">
            <a:avLst/>
          </a:prstGeom>
        </p:spPr>
        <p:txBody>
          <a:bodyPr/>
          <a:lstStyle>
            <a:lvl1pPr defTabSz="768094">
              <a:spcBef>
                <a:spcPts val="600"/>
              </a:spcBef>
              <a:defRPr sz="2600"/>
            </a:lvl1pPr>
          </a:lstStyle>
          <a:p>
            <a:pPr lvl="0">
              <a:defRPr sz="1800">
                <a:solidFill>
                  <a:srgbClr val="000000"/>
                </a:solidFill>
              </a:defRPr>
            </a:pPr>
            <a:r>
              <a:rPr sz="2600">
                <a:solidFill>
                  <a:srgbClr val="888888"/>
                </a:solidFill>
              </a:rPr>
              <a:t>WP 1. Analysis of natural disasters needed to be managed in Kosovo*</a:t>
            </a:r>
          </a:p>
        </p:txBody>
      </p:sp>
      <p:sp>
        <p:nvSpPr>
          <p:cNvPr id="52" name="Shape 52"/>
          <p:cNvSpPr/>
          <p:nvPr/>
        </p:nvSpPr>
        <p:spPr>
          <a:xfrm>
            <a:off x="0" y="1066800"/>
            <a:ext cx="9144001" cy="0"/>
          </a:xfrm>
          <a:prstGeom prst="line">
            <a:avLst/>
          </a:prstGeom>
          <a:ln w="25400">
            <a:solidFill>
              <a:srgbClr val="17375E"/>
            </a:solidFill>
          </a:ln>
        </p:spPr>
        <p:txBody>
          <a:bodyPr lIns="0" tIns="0" rIns="0" bIns="0"/>
          <a:lstStyle/>
          <a:p>
            <a:pPr lvl="0" defTabSz="457200">
              <a:defRPr sz="1200"/>
            </a:pPr>
          </a:p>
        </p:txBody>
      </p:sp>
      <p:sp>
        <p:nvSpPr>
          <p:cNvPr id="53" name="Shape 53"/>
          <p:cNvSpPr/>
          <p:nvPr/>
        </p:nvSpPr>
        <p:spPr>
          <a:xfrm>
            <a:off x="685800" y="2667000"/>
            <a:ext cx="7772400" cy="838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ctr" defTabSz="512062"/>
            <a:r>
              <a:rPr sz="2400">
                <a:latin typeface="Calibri"/>
                <a:ea typeface="Calibri"/>
                <a:cs typeface="Calibri"/>
                <a:sym typeface="Calibri"/>
              </a:rPr>
              <a:t>dr Jelena Djokic</a:t>
            </a:r>
            <a:endParaRPr sz="2400">
              <a:latin typeface="Calibri"/>
              <a:ea typeface="Calibri"/>
              <a:cs typeface="Calibri"/>
              <a:sym typeface="Calibri"/>
            </a:endParaRPr>
          </a:p>
          <a:p>
            <a:pPr lvl="0" algn="ctr" defTabSz="512062"/>
            <a:r>
              <a:rPr sz="2400">
                <a:latin typeface="Calibri"/>
                <a:ea typeface="Calibri"/>
                <a:cs typeface="Calibri"/>
                <a:sym typeface="Calibri"/>
              </a:rPr>
              <a:t>UPKM, TCASU</a:t>
            </a:r>
          </a:p>
        </p:txBody>
      </p:sp>
      <p:sp>
        <p:nvSpPr>
          <p:cNvPr id="54" name="Shape 54"/>
          <p:cNvSpPr/>
          <p:nvPr/>
        </p:nvSpPr>
        <p:spPr>
          <a:xfrm>
            <a:off x="685800" y="4953000"/>
            <a:ext cx="77724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ctr"/>
            <a:r>
              <a:rPr>
                <a:latin typeface="Calibri"/>
                <a:ea typeface="Calibri"/>
                <a:cs typeface="Calibri"/>
                <a:sym typeface="Calibri"/>
              </a:rPr>
              <a:t>Wienna</a:t>
            </a:r>
            <a:r>
              <a:rPr>
                <a:solidFill>
                  <a:srgbClr val="002060"/>
                </a:solidFill>
                <a:latin typeface="Book Antiqua"/>
                <a:ea typeface="Book Antiqua"/>
                <a:cs typeface="Book Antiqua"/>
                <a:sym typeface="Book Antiqua"/>
              </a:rPr>
              <a:t>/ 04-07.04.2017</a:t>
            </a:r>
          </a:p>
        </p:txBody>
      </p:sp>
      <p:sp>
        <p:nvSpPr>
          <p:cNvPr id="55" name="Shape 55"/>
          <p:cNvSpPr/>
          <p:nvPr/>
        </p:nvSpPr>
        <p:spPr>
          <a:xfrm>
            <a:off x="3352798" y="3733800"/>
            <a:ext cx="2325691" cy="1295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defRPr>
                <a:solidFill>
                  <a:srgbClr val="002060"/>
                </a:solidFill>
                <a:latin typeface="Book Antiqua"/>
                <a:ea typeface="Book Antiqua"/>
                <a:cs typeface="Book Antiqua"/>
                <a:sym typeface="Book Antiqua"/>
              </a:defRPr>
            </a:lvl1pPr>
          </a:lstStyle>
          <a:p>
            <a:pPr lvl="0">
              <a:defRPr>
                <a:solidFill>
                  <a:srgbClr val="000000"/>
                </a:solidFill>
              </a:defRPr>
            </a:pPr>
            <a:r>
              <a:rPr>
                <a:solidFill>
                  <a:srgbClr val="002060"/>
                </a:solidFill>
              </a:rPr>
              <a:t>Logo of your organization</a:t>
            </a:r>
          </a:p>
        </p:txBody>
      </p:sp>
      <p:sp>
        <p:nvSpPr>
          <p:cNvPr id="56" name="Shape 56"/>
          <p:cNvSpPr/>
          <p:nvPr/>
        </p:nvSpPr>
        <p:spPr>
          <a:xfrm>
            <a:off x="0" y="6057779"/>
            <a:ext cx="9144000" cy="695326"/>
          </a:xfrm>
          <a:prstGeom prst="rect">
            <a:avLst/>
          </a:prstGeom>
          <a:solidFill>
            <a:srgbClr val="FDEADA"/>
          </a:solidFill>
          <a:ln>
            <a:solidFill>
              <a:srgbClr val="FF0000"/>
            </a:solidFill>
            <a:miter/>
          </a:ln>
          <a:extLst>
            <a:ext uri="{C572A759-6A51-4108-AA02-DFA0A04FC94B}">
              <ma14:wrappingTextBoxFlag xmlns:ma14="http://schemas.microsoft.com/office/mac/drawingml/2011/main" val="1"/>
            </a:ext>
          </a:extLst>
        </p:spPr>
        <p:txBody>
          <a:bodyPr lIns="0" tIns="0" rIns="0" bIns="0">
            <a:spAutoFit/>
          </a:bodyPr>
          <a:lstStyle/>
          <a:p>
            <a:pPr lvl="0" algn="ctr"/>
            <a:r>
              <a:rPr sz="1200">
                <a:latin typeface="Book Antiqua"/>
                <a:ea typeface="Book Antiqua"/>
                <a:cs typeface="Book Antiqua"/>
                <a:sym typeface="Book Antiqua"/>
              </a:rPr>
              <a:t>Project number:  573806-EPP-1-2016-1-RS-EPPKA2-CBHE-JP</a:t>
            </a:r>
            <a:endParaRPr sz="1200">
              <a:latin typeface="Calibri"/>
              <a:ea typeface="Calibri"/>
              <a:cs typeface="Calibri"/>
              <a:sym typeface="Calibri"/>
            </a:endParaRPr>
          </a:p>
          <a:p>
            <a:pPr lvl="0"/>
            <a:r>
              <a:rPr sz="1200">
                <a:latin typeface="Book Antiqua"/>
                <a:ea typeface="Book Antiqua"/>
                <a:cs typeface="Book Antiqua"/>
                <a:sym typeface="Book Antiqua"/>
              </a:rPr>
              <a:t> </a:t>
            </a:r>
            <a:endParaRPr sz="1200">
              <a:latin typeface="Calibri"/>
              <a:ea typeface="Calibri"/>
              <a:cs typeface="Calibri"/>
              <a:sym typeface="Calibri"/>
            </a:endParaRPr>
          </a:p>
          <a:p>
            <a:pPr lvl="0" algn="just"/>
            <a:r>
              <a:rPr i="1" sz="1100">
                <a:latin typeface="Book Antiqua"/>
                <a:ea typeface="Book Antiqua"/>
                <a:cs typeface="Book Antiqua"/>
                <a:sym typeface="Book Antiqua"/>
              </a:rPr>
              <a:t>"This project has been funded with support from the European Commission. This publication reflects the views only of the author, and the Commission cannot be held responsible for any use which may be made of the information contained therein"</a:t>
            </a:r>
          </a:p>
        </p:txBody>
      </p:sp>
      <p:pic>
        <p:nvPicPr>
          <p:cNvPr id="57" name="image1.png"/>
          <p:cNvPicPr/>
          <p:nvPr/>
        </p:nvPicPr>
        <p:blipFill>
          <a:blip r:embed="rId3">
            <a:extLst/>
          </a:blip>
          <a:stretch>
            <a:fillRect/>
          </a:stretch>
        </p:blipFill>
        <p:spPr>
          <a:xfrm>
            <a:off x="7543800" y="185737"/>
            <a:ext cx="1500188" cy="334965"/>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1981200" y="126999"/>
            <a:ext cx="55626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400">
                <a:solidFill>
                  <a:srgbClr val="002060"/>
                </a:solidFill>
                <a:latin typeface="Book Antiqua"/>
                <a:ea typeface="Book Antiqua"/>
                <a:cs typeface="Book Antiqua"/>
                <a:sym typeface="Book Antiqua"/>
              </a:defRPr>
            </a:lvl1pPr>
          </a:lstStyle>
          <a:p>
            <a:pPr lvl="0">
              <a:defRPr sz="1800">
                <a:solidFill>
                  <a:srgbClr val="000000"/>
                </a:solidFill>
              </a:defRPr>
            </a:pPr>
            <a:r>
              <a:rPr sz="1400">
                <a:solidFill>
                  <a:srgbClr val="002060"/>
                </a:solidFill>
              </a:rPr>
              <a:t>Development of master curricula for natural disasters risk management in Western Balkan countries</a:t>
            </a:r>
          </a:p>
        </p:txBody>
      </p:sp>
      <p:sp>
        <p:nvSpPr>
          <p:cNvPr id="125" name="Shape 125"/>
          <p:cNvSpPr/>
          <p:nvPr/>
        </p:nvSpPr>
        <p:spPr>
          <a:xfrm>
            <a:off x="0" y="723900"/>
            <a:ext cx="9144000" cy="0"/>
          </a:xfrm>
          <a:prstGeom prst="line">
            <a:avLst/>
          </a:prstGeom>
          <a:ln w="25400">
            <a:solidFill>
              <a:srgbClr val="17375E"/>
            </a:solidFill>
          </a:ln>
        </p:spPr>
        <p:txBody>
          <a:bodyPr lIns="0" tIns="0" rIns="0" bIns="0"/>
          <a:lstStyle/>
          <a:p>
            <a:pPr lvl="0" defTabSz="457200">
              <a:defRPr sz="1200"/>
            </a:pPr>
          </a:p>
        </p:txBody>
      </p:sp>
      <p:sp>
        <p:nvSpPr>
          <p:cNvPr id="126" name="Shape 126"/>
          <p:cNvSpPr/>
          <p:nvPr>
            <p:ph type="sldNum" sz="quarter" idx="2"/>
          </p:nvPr>
        </p:nvSpPr>
        <p:spPr>
          <a:xfrm>
            <a:off x="6553200" y="6132829"/>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127" name="image1.png"/>
          <p:cNvPicPr/>
          <p:nvPr/>
        </p:nvPicPr>
        <p:blipFill>
          <a:blip r:embed="rId2">
            <a:extLst/>
          </a:blip>
          <a:stretch>
            <a:fillRect/>
          </a:stretch>
        </p:blipFill>
        <p:spPr>
          <a:xfrm>
            <a:off x="7543800" y="185737"/>
            <a:ext cx="1500188" cy="334965"/>
          </a:xfrm>
          <a:prstGeom prst="rect">
            <a:avLst/>
          </a:prstGeom>
          <a:ln w="12700">
            <a:miter lim="400000"/>
          </a:ln>
        </p:spPr>
      </p:pic>
      <p:pic>
        <p:nvPicPr>
          <p:cNvPr id="128" name="image1.jpeg" descr="final_color.jpg"/>
          <p:cNvPicPr/>
          <p:nvPr/>
        </p:nvPicPr>
        <p:blipFill>
          <a:blip r:embed="rId3">
            <a:extLst/>
          </a:blip>
          <a:stretch>
            <a:fillRect/>
          </a:stretch>
        </p:blipFill>
        <p:spPr>
          <a:xfrm>
            <a:off x="0" y="0"/>
            <a:ext cx="1447800" cy="685800"/>
          </a:xfrm>
          <a:prstGeom prst="rect">
            <a:avLst/>
          </a:prstGeom>
          <a:ln w="12700">
            <a:miter lim="400000"/>
          </a:ln>
        </p:spPr>
      </p:pic>
      <p:sp>
        <p:nvSpPr>
          <p:cNvPr id="129" name="Shape 129"/>
          <p:cNvSpPr/>
          <p:nvPr/>
        </p:nvSpPr>
        <p:spPr>
          <a:xfrm>
            <a:off x="547255" y="1121568"/>
            <a:ext cx="7648696" cy="45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2" marL="320039" indent="-320039" algn="just" defTabSz="450215">
              <a:spcBef>
                <a:spcPts val="1200"/>
              </a:spcBef>
              <a:buSzPct val="100000"/>
              <a:buFont typeface="Book Antiqua"/>
              <a:buAutoNum type="arabicPeriod" startAt="1"/>
            </a:pPr>
            <a:r>
              <a:rPr b="1" sz="2500">
                <a:uFill>
                  <a:solidFill/>
                </a:uFill>
                <a:latin typeface="Trebuchet MS"/>
                <a:ea typeface="Trebuchet MS"/>
                <a:cs typeface="Trebuchet MS"/>
                <a:sym typeface="Trebuchet MS"/>
              </a:rPr>
              <a:t> Specific risk management aspects</a:t>
            </a:r>
          </a:p>
        </p:txBody>
      </p:sp>
      <p:sp>
        <p:nvSpPr>
          <p:cNvPr id="130" name="Shape 130"/>
          <p:cNvSpPr/>
          <p:nvPr/>
        </p:nvSpPr>
        <p:spPr>
          <a:xfrm>
            <a:off x="230868" y="1513839"/>
            <a:ext cx="4739271" cy="486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356491" indent="-356491" algn="just">
              <a:spcBef>
                <a:spcPts val="700"/>
              </a:spcBef>
              <a:buClr>
                <a:srgbClr val="0B0B0B"/>
              </a:buClr>
              <a:buSzPct val="100000"/>
              <a:buChar char="•"/>
            </a:pPr>
            <a:r>
              <a:rPr b="1" sz="2000">
                <a:uFill>
                  <a:solidFill/>
                </a:uFill>
                <a:latin typeface="Book Antiqua"/>
                <a:ea typeface="Book Antiqua"/>
                <a:cs typeface="Book Antiqua"/>
                <a:sym typeface="Book Antiqua"/>
              </a:rPr>
              <a:t> </a:t>
            </a:r>
            <a:r>
              <a:rPr sz="2700">
                <a:solidFill>
                  <a:srgbClr val="0B0B0B"/>
                </a:solidFill>
                <a:latin typeface="Calibri"/>
                <a:ea typeface="Calibri"/>
                <a:cs typeface="Calibri"/>
                <a:sym typeface="Calibri"/>
              </a:rPr>
              <a:t>Crisis Commission </a:t>
            </a:r>
            <a:r>
              <a:rPr sz="2700">
                <a:uFill>
                  <a:solidFill/>
                </a:uFill>
                <a:latin typeface="Calibri"/>
                <a:ea typeface="Calibri"/>
                <a:cs typeface="Calibri"/>
                <a:sym typeface="Calibri"/>
              </a:rPr>
              <a:t>chaired by the Mayor</a:t>
            </a:r>
            <a:endParaRPr sz="2700">
              <a:uFill>
                <a:solidFill/>
              </a:uFill>
              <a:latin typeface="Calibri"/>
              <a:ea typeface="Calibri"/>
              <a:cs typeface="Calibri"/>
              <a:sym typeface="Calibri"/>
            </a:endParaRPr>
          </a:p>
          <a:p>
            <a:pPr lvl="0" marL="481263" indent="-481263" algn="just">
              <a:spcBef>
                <a:spcPts val="700"/>
              </a:spcBef>
              <a:buClr>
                <a:srgbClr val="0B0B0B"/>
              </a:buClr>
              <a:buSzPct val="100000"/>
              <a:buChar char="•"/>
            </a:pPr>
            <a:r>
              <a:rPr sz="2700">
                <a:solidFill>
                  <a:srgbClr val="0B0B0B"/>
                </a:solidFill>
                <a:latin typeface="Calibri"/>
                <a:ea typeface="Calibri"/>
                <a:cs typeface="Calibri"/>
                <a:sym typeface="Calibri"/>
              </a:rPr>
              <a:t>no </a:t>
            </a:r>
            <a:r>
              <a:rPr sz="2700">
                <a:uFill>
                  <a:solidFill/>
                </a:uFill>
                <a:latin typeface="Calibri"/>
                <a:ea typeface="Calibri"/>
                <a:cs typeface="Calibri"/>
                <a:sym typeface="Calibri"/>
              </a:rPr>
              <a:t>written procedures of the Crisis Commission work as well as coordination plans</a:t>
            </a:r>
            <a:endParaRPr sz="2700">
              <a:uFill>
                <a:solidFill/>
              </a:uFill>
              <a:latin typeface="Calibri"/>
              <a:ea typeface="Calibri"/>
              <a:cs typeface="Calibri"/>
              <a:sym typeface="Calibri"/>
            </a:endParaRPr>
          </a:p>
          <a:p>
            <a:pPr lvl="0" marL="481263" indent="-481263" algn="just">
              <a:spcBef>
                <a:spcPts val="700"/>
              </a:spcBef>
              <a:buSzPct val="100000"/>
              <a:buChar char="•"/>
            </a:pPr>
            <a:r>
              <a:rPr sz="2700">
                <a:uFill>
                  <a:solidFill/>
                </a:uFill>
                <a:latin typeface="Calibri"/>
                <a:ea typeface="Calibri"/>
                <a:cs typeface="Calibri"/>
                <a:sym typeface="Calibri"/>
              </a:rPr>
              <a:t>KFOR</a:t>
            </a:r>
            <a:endParaRPr sz="2700">
              <a:uFill>
                <a:solidFill/>
              </a:uFill>
              <a:latin typeface="Calibri"/>
              <a:ea typeface="Calibri"/>
              <a:cs typeface="Calibri"/>
              <a:sym typeface="Calibri"/>
            </a:endParaRPr>
          </a:p>
          <a:p>
            <a:pPr lvl="0" marL="481263" indent="-481263" algn="just">
              <a:spcBef>
                <a:spcPts val="700"/>
              </a:spcBef>
              <a:buSzPct val="100000"/>
              <a:buChar char="•"/>
            </a:pPr>
            <a:r>
              <a:rPr sz="2700">
                <a:uFill>
                  <a:solidFill/>
                </a:uFill>
                <a:latin typeface="Calibri"/>
                <a:ea typeface="Calibri"/>
                <a:cs typeface="Calibri"/>
                <a:sym typeface="Calibri"/>
              </a:rPr>
              <a:t>Fire Service</a:t>
            </a:r>
            <a:endParaRPr sz="2700">
              <a:uFill>
                <a:solidFill/>
              </a:uFill>
              <a:latin typeface="Calibri"/>
              <a:ea typeface="Calibri"/>
              <a:cs typeface="Calibri"/>
              <a:sym typeface="Calibri"/>
            </a:endParaRPr>
          </a:p>
          <a:p>
            <a:pPr lvl="0" marL="481263" indent="-481263" algn="just">
              <a:spcBef>
                <a:spcPts val="700"/>
              </a:spcBef>
              <a:buSzPct val="100000"/>
              <a:buChar char="•"/>
            </a:pPr>
            <a:r>
              <a:rPr sz="2700">
                <a:uFill>
                  <a:solidFill/>
                </a:uFill>
                <a:latin typeface="Calibri"/>
                <a:ea typeface="Calibri"/>
                <a:cs typeface="Calibri"/>
                <a:sym typeface="Calibri"/>
              </a:rPr>
              <a:t>Brussels Agreement</a:t>
            </a:r>
            <a:endParaRPr sz="2700">
              <a:uFill>
                <a:solidFill/>
              </a:uFill>
              <a:latin typeface="Calibri"/>
              <a:ea typeface="Calibri"/>
              <a:cs typeface="Calibri"/>
              <a:sym typeface="Calibri"/>
            </a:endParaRPr>
          </a:p>
          <a:p>
            <a:pPr lvl="0" marL="481263" indent="-481263" algn="just">
              <a:spcBef>
                <a:spcPts val="700"/>
              </a:spcBef>
              <a:buSzPct val="100000"/>
              <a:buChar char="•"/>
            </a:pPr>
            <a:r>
              <a:rPr sz="2700">
                <a:uFill>
                  <a:solidFill/>
                </a:uFill>
                <a:latin typeface="Calibri"/>
                <a:ea typeface="Calibri"/>
                <a:cs typeface="Calibri"/>
                <a:sym typeface="Calibri"/>
              </a:rPr>
              <a:t>Communication between 112 and 193</a:t>
            </a:r>
          </a:p>
        </p:txBody>
      </p:sp>
      <p:pic>
        <p:nvPicPr>
          <p:cNvPr id="131" name="image5.png"/>
          <p:cNvPicPr/>
          <p:nvPr/>
        </p:nvPicPr>
        <p:blipFill>
          <a:blip r:embed="rId4">
            <a:extLst/>
          </a:blip>
          <a:stretch>
            <a:fillRect/>
          </a:stretch>
        </p:blipFill>
        <p:spPr>
          <a:xfrm>
            <a:off x="5212514" y="2118676"/>
            <a:ext cx="3723898" cy="3218819"/>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body" idx="1"/>
          </p:nvPr>
        </p:nvSpPr>
        <p:spPr>
          <a:xfrm>
            <a:off x="457200" y="1600200"/>
            <a:ext cx="8229600" cy="4525963"/>
          </a:xfrm>
          <a:prstGeom prst="rect">
            <a:avLst/>
          </a:prstGeom>
        </p:spPr>
        <p:txBody>
          <a:bodyPr/>
          <a:lstStyle/>
          <a:p>
            <a:pPr lvl="0" marL="609600" indent="-609600">
              <a:buClr>
                <a:srgbClr val="002060"/>
              </a:buClr>
              <a:defRPr sz="1800"/>
            </a:pPr>
            <a:r>
              <a:rPr sz="3200">
                <a:solidFill>
                  <a:srgbClr val="002060"/>
                </a:solidFill>
                <a:latin typeface="Book Antiqua"/>
                <a:ea typeface="Book Antiqua"/>
                <a:cs typeface="Book Antiqua"/>
                <a:sym typeface="Book Antiqua"/>
              </a:rPr>
              <a:t>Floods, heavy snowfall, drought, and other meteorological hazards</a:t>
            </a:r>
            <a:endParaRPr>
              <a:solidFill>
                <a:srgbClr val="002060"/>
              </a:solidFill>
              <a:latin typeface="Book Antiqua"/>
              <a:ea typeface="Book Antiqua"/>
              <a:cs typeface="Book Antiqua"/>
              <a:sym typeface="Book Antiqua"/>
            </a:endParaRPr>
          </a:p>
          <a:p>
            <a:pPr lvl="0" marL="609600" indent="-609600">
              <a:buClr>
                <a:srgbClr val="002060"/>
              </a:buClr>
              <a:defRPr sz="1800"/>
            </a:pPr>
            <a:r>
              <a:rPr sz="3200">
                <a:solidFill>
                  <a:srgbClr val="002060"/>
                </a:solidFill>
                <a:latin typeface="Book Antiqua"/>
                <a:ea typeface="Book Antiqua"/>
                <a:cs typeface="Book Antiqua"/>
                <a:sym typeface="Book Antiqua"/>
              </a:rPr>
              <a:t>Flash floods are common in mountain areas (where average annual precipitation is as much as 1750 mm per year)</a:t>
            </a:r>
            <a:endParaRPr>
              <a:solidFill>
                <a:srgbClr val="002060"/>
              </a:solidFill>
              <a:latin typeface="Book Antiqua"/>
              <a:ea typeface="Book Antiqua"/>
              <a:cs typeface="Book Antiqua"/>
              <a:sym typeface="Book Antiqua"/>
            </a:endParaRPr>
          </a:p>
          <a:p>
            <a:pPr lvl="0" marL="609600" indent="-609600">
              <a:buClr>
                <a:srgbClr val="002060"/>
              </a:buClr>
              <a:defRPr sz="1800"/>
            </a:pPr>
            <a:r>
              <a:rPr sz="3200">
                <a:solidFill>
                  <a:srgbClr val="002060"/>
                </a:solidFill>
                <a:latin typeface="Book Antiqua"/>
                <a:ea typeface="Book Antiqua"/>
                <a:cs typeface="Book Antiqua"/>
                <a:sym typeface="Book Antiqua"/>
              </a:rPr>
              <a:t>River floods occur inplains and lowlands</a:t>
            </a:r>
          </a:p>
        </p:txBody>
      </p:sp>
      <p:sp>
        <p:nvSpPr>
          <p:cNvPr id="60" name="Shape 60"/>
          <p:cNvSpPr/>
          <p:nvPr/>
        </p:nvSpPr>
        <p:spPr>
          <a:xfrm>
            <a:off x="1981200" y="126999"/>
            <a:ext cx="55626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400">
                <a:solidFill>
                  <a:srgbClr val="002060"/>
                </a:solidFill>
                <a:latin typeface="Book Antiqua"/>
                <a:ea typeface="Book Antiqua"/>
                <a:cs typeface="Book Antiqua"/>
                <a:sym typeface="Book Antiqua"/>
              </a:defRPr>
            </a:lvl1pPr>
          </a:lstStyle>
          <a:p>
            <a:pPr lvl="0">
              <a:defRPr sz="1800">
                <a:solidFill>
                  <a:srgbClr val="000000"/>
                </a:solidFill>
              </a:defRPr>
            </a:pPr>
            <a:r>
              <a:rPr sz="1400">
                <a:solidFill>
                  <a:srgbClr val="002060"/>
                </a:solidFill>
              </a:rPr>
              <a:t>Development of master curricula for natural disasters risk management in Western Balkan countries</a:t>
            </a:r>
          </a:p>
        </p:txBody>
      </p:sp>
      <p:sp>
        <p:nvSpPr>
          <p:cNvPr id="61" name="Shape 61"/>
          <p:cNvSpPr/>
          <p:nvPr/>
        </p:nvSpPr>
        <p:spPr>
          <a:xfrm>
            <a:off x="0" y="723900"/>
            <a:ext cx="9144001" cy="0"/>
          </a:xfrm>
          <a:prstGeom prst="line">
            <a:avLst/>
          </a:prstGeom>
          <a:ln w="25400">
            <a:solidFill>
              <a:srgbClr val="17375E"/>
            </a:solidFill>
          </a:ln>
        </p:spPr>
        <p:txBody>
          <a:bodyPr lIns="0" tIns="0" rIns="0" bIns="0"/>
          <a:lstStyle/>
          <a:p>
            <a:pPr lvl="0" defTabSz="457200">
              <a:defRPr sz="1200"/>
            </a:pPr>
          </a:p>
        </p:txBody>
      </p:sp>
      <p:sp>
        <p:nvSpPr>
          <p:cNvPr id="62" name="Shape 62"/>
          <p:cNvSpPr/>
          <p:nvPr>
            <p:ph type="sldNum" sz="quarter" idx="2"/>
          </p:nvPr>
        </p:nvSpPr>
        <p:spPr>
          <a:xfrm>
            <a:off x="6553200" y="6267450"/>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63" name="image1.png"/>
          <p:cNvPicPr/>
          <p:nvPr/>
        </p:nvPicPr>
        <p:blipFill>
          <a:blip r:embed="rId2">
            <a:extLst/>
          </a:blip>
          <a:stretch>
            <a:fillRect/>
          </a:stretch>
        </p:blipFill>
        <p:spPr>
          <a:xfrm>
            <a:off x="7543800" y="185737"/>
            <a:ext cx="1500188" cy="334965"/>
          </a:xfrm>
          <a:prstGeom prst="rect">
            <a:avLst/>
          </a:prstGeom>
          <a:ln w="12700">
            <a:miter lim="400000"/>
          </a:ln>
        </p:spPr>
      </p:pic>
      <p:pic>
        <p:nvPicPr>
          <p:cNvPr id="64" name="image1.jpeg" descr="final_color.jpg"/>
          <p:cNvPicPr/>
          <p:nvPr/>
        </p:nvPicPr>
        <p:blipFill>
          <a:blip r:embed="rId3">
            <a:extLst/>
          </a:blip>
          <a:stretch>
            <a:fillRect/>
          </a:stretch>
        </p:blipFill>
        <p:spPr>
          <a:xfrm>
            <a:off x="0" y="0"/>
            <a:ext cx="1447800" cy="685800"/>
          </a:xfrm>
          <a:prstGeom prst="rect">
            <a:avLst/>
          </a:prstGeom>
          <a:ln w="12700">
            <a:miter lim="400000"/>
          </a:ln>
        </p:spPr>
      </p:pic>
      <p:sp>
        <p:nvSpPr>
          <p:cNvPr id="65" name="Shape 65"/>
          <p:cNvSpPr/>
          <p:nvPr/>
        </p:nvSpPr>
        <p:spPr>
          <a:xfrm>
            <a:off x="3428176" y="976630"/>
            <a:ext cx="1384972" cy="5867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marL="367029" indent="-367029" algn="just" defTabSz="450215">
              <a:spcBef>
                <a:spcPts val="1200"/>
              </a:spcBef>
              <a:defRPr b="1" sz="3300">
                <a:uFill>
                  <a:solidFill/>
                </a:uFill>
                <a:latin typeface="Book Antiqua"/>
                <a:ea typeface="Book Antiqua"/>
                <a:cs typeface="Book Antiqua"/>
                <a:sym typeface="Book Antiqua"/>
              </a:defRPr>
            </a:lvl1pPr>
          </a:lstStyle>
          <a:p>
            <a:pPr lvl="0">
              <a:defRPr b="0" sz="1800">
                <a:uFillTx/>
              </a:defRPr>
            </a:pPr>
            <a:r>
              <a:rPr b="1" sz="3300">
                <a:uFill>
                  <a:solidFill/>
                </a:uFill>
              </a:rPr>
              <a:t>Floods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nvSpPr>
        <p:spPr>
          <a:xfrm>
            <a:off x="1981200" y="126999"/>
            <a:ext cx="55626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400">
                <a:solidFill>
                  <a:srgbClr val="002060"/>
                </a:solidFill>
                <a:latin typeface="Book Antiqua"/>
                <a:ea typeface="Book Antiqua"/>
                <a:cs typeface="Book Antiqua"/>
                <a:sym typeface="Book Antiqua"/>
              </a:defRPr>
            </a:lvl1pPr>
          </a:lstStyle>
          <a:p>
            <a:pPr lvl="0">
              <a:defRPr sz="1800">
                <a:solidFill>
                  <a:srgbClr val="000000"/>
                </a:solidFill>
              </a:defRPr>
            </a:pPr>
            <a:r>
              <a:rPr sz="1400">
                <a:solidFill>
                  <a:srgbClr val="002060"/>
                </a:solidFill>
              </a:rPr>
              <a:t>Development of master curricula for natural disasters risk management in Western Balkan countries</a:t>
            </a:r>
          </a:p>
        </p:txBody>
      </p:sp>
      <p:sp>
        <p:nvSpPr>
          <p:cNvPr id="68" name="Shape 68"/>
          <p:cNvSpPr/>
          <p:nvPr/>
        </p:nvSpPr>
        <p:spPr>
          <a:xfrm>
            <a:off x="0" y="723900"/>
            <a:ext cx="9144000" cy="0"/>
          </a:xfrm>
          <a:prstGeom prst="line">
            <a:avLst/>
          </a:prstGeom>
          <a:ln w="25400">
            <a:solidFill>
              <a:srgbClr val="17375E"/>
            </a:solidFill>
          </a:ln>
        </p:spPr>
        <p:txBody>
          <a:bodyPr lIns="0" tIns="0" rIns="0" bIns="0"/>
          <a:lstStyle/>
          <a:p>
            <a:pPr lvl="0" defTabSz="457200">
              <a:defRPr sz="1200"/>
            </a:pPr>
          </a:p>
        </p:txBody>
      </p:sp>
      <p:sp>
        <p:nvSpPr>
          <p:cNvPr id="69" name="Shape 69"/>
          <p:cNvSpPr/>
          <p:nvPr>
            <p:ph type="sldNum" sz="quarter" idx="2"/>
          </p:nvPr>
        </p:nvSpPr>
        <p:spPr>
          <a:xfrm>
            <a:off x="6553200" y="6132829"/>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70" name="image1.png"/>
          <p:cNvPicPr/>
          <p:nvPr/>
        </p:nvPicPr>
        <p:blipFill>
          <a:blip r:embed="rId2">
            <a:extLst/>
          </a:blip>
          <a:stretch>
            <a:fillRect/>
          </a:stretch>
        </p:blipFill>
        <p:spPr>
          <a:xfrm>
            <a:off x="7543800" y="185737"/>
            <a:ext cx="1500188" cy="334965"/>
          </a:xfrm>
          <a:prstGeom prst="rect">
            <a:avLst/>
          </a:prstGeom>
          <a:ln w="12700">
            <a:miter lim="400000"/>
          </a:ln>
        </p:spPr>
      </p:pic>
      <p:pic>
        <p:nvPicPr>
          <p:cNvPr id="71" name="image1.jpeg" descr="final_color.jpg"/>
          <p:cNvPicPr/>
          <p:nvPr/>
        </p:nvPicPr>
        <p:blipFill>
          <a:blip r:embed="rId3">
            <a:extLst/>
          </a:blip>
          <a:stretch>
            <a:fillRect/>
          </a:stretch>
        </p:blipFill>
        <p:spPr>
          <a:xfrm>
            <a:off x="0" y="0"/>
            <a:ext cx="1447800" cy="685800"/>
          </a:xfrm>
          <a:prstGeom prst="rect">
            <a:avLst/>
          </a:prstGeom>
          <a:ln w="12700">
            <a:miter lim="400000"/>
          </a:ln>
        </p:spPr>
      </p:pic>
      <p:sp>
        <p:nvSpPr>
          <p:cNvPr id="72" name="Shape 72"/>
          <p:cNvSpPr/>
          <p:nvPr/>
        </p:nvSpPr>
        <p:spPr>
          <a:xfrm>
            <a:off x="1445561" y="1033778"/>
            <a:ext cx="5935724" cy="34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1700"/>
            </a:lvl1pPr>
          </a:lstStyle>
          <a:p>
            <a:pPr lvl="0">
              <a:defRPr sz="1800"/>
            </a:pPr>
            <a:r>
              <a:rPr sz="1700"/>
              <a:t>Floods in the Northern Kosovo Region in 2013</a:t>
            </a:r>
          </a:p>
        </p:txBody>
      </p:sp>
      <p:pic>
        <p:nvPicPr>
          <p:cNvPr id="73" name="image2.png"/>
          <p:cNvPicPr/>
          <p:nvPr/>
        </p:nvPicPr>
        <p:blipFill>
          <a:blip r:embed="rId4">
            <a:extLst/>
          </a:blip>
          <a:stretch>
            <a:fillRect/>
          </a:stretch>
        </p:blipFill>
        <p:spPr>
          <a:xfrm>
            <a:off x="244631" y="1788253"/>
            <a:ext cx="3827004" cy="2543338"/>
          </a:xfrm>
          <a:prstGeom prst="rect">
            <a:avLst/>
          </a:prstGeom>
          <a:ln w="12700">
            <a:miter lim="400000"/>
          </a:ln>
        </p:spPr>
      </p:pic>
      <p:pic>
        <p:nvPicPr>
          <p:cNvPr id="74" name="image3.png"/>
          <p:cNvPicPr/>
          <p:nvPr/>
        </p:nvPicPr>
        <p:blipFill>
          <a:blip r:embed="rId5">
            <a:extLst/>
          </a:blip>
          <a:stretch>
            <a:fillRect/>
          </a:stretch>
        </p:blipFill>
        <p:spPr>
          <a:xfrm>
            <a:off x="215627" y="4528382"/>
            <a:ext cx="3884940" cy="2186102"/>
          </a:xfrm>
          <a:prstGeom prst="rect">
            <a:avLst/>
          </a:prstGeom>
          <a:ln w="12700">
            <a:miter lim="400000"/>
          </a:ln>
        </p:spPr>
      </p:pic>
      <p:graphicFrame>
        <p:nvGraphicFramePr>
          <p:cNvPr id="75" name="Table 75"/>
          <p:cNvGraphicFramePr/>
          <p:nvPr/>
        </p:nvGraphicFramePr>
        <p:xfrm>
          <a:off x="5007322" y="3213100"/>
          <a:ext cx="3376216" cy="199901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25700"/>
                <a:gridCol w="950515"/>
              </a:tblGrid>
              <a:tr h="499752">
                <a:tc>
                  <a:txBody>
                    <a:bodyPr/>
                    <a:lstStyle/>
                    <a:p>
                      <a:pPr lvl="0" algn="l" defTabSz="457200">
                        <a:defRPr b="0" i="0" sz="1800"/>
                      </a:pPr>
                      <a:r>
                        <a:rPr sz="1200">
                          <a:sym typeface="Helvetica"/>
                        </a:rPr>
                        <a:t>Agricultural facilities (incl crops and plants) </a:t>
                      </a:r>
                    </a:p>
                  </a:txBody>
                  <a:tcPr marL="63500" marR="63500" marT="63500" marB="63500" anchor="t" anchorCtr="0" horzOverflow="overflow"/>
                </a:tc>
                <a:tc>
                  <a:txBody>
                    <a:bodyPr/>
                    <a:lstStyle/>
                    <a:p>
                      <a:pPr lvl="0" algn="l" defTabSz="457200">
                        <a:defRPr b="0" i="0" sz="1800"/>
                      </a:pPr>
                      <a:r>
                        <a:rPr sz="1200">
                          <a:sym typeface="Helvetica"/>
                        </a:rPr>
                        <a:t>115141€</a:t>
                      </a:r>
                    </a:p>
                  </a:txBody>
                  <a:tcPr marL="63500" marR="63500" marT="63500" marB="63500" anchor="t" anchorCtr="0" horzOverflow="overflow"/>
                </a:tc>
              </a:tr>
              <a:tr h="499752">
                <a:tc>
                  <a:txBody>
                    <a:bodyPr/>
                    <a:lstStyle/>
                    <a:p>
                      <a:pPr lvl="0" algn="l" defTabSz="457200">
                        <a:defRPr b="0" i="0" sz="1800"/>
                      </a:pPr>
                      <a:r>
                        <a:rPr sz="1200">
                          <a:sym typeface="Helvetica"/>
                        </a:rPr>
                        <a:t>Repair of road infrastructure </a:t>
                      </a:r>
                    </a:p>
                  </a:txBody>
                  <a:tcPr marL="63500" marR="63500" marT="63500" marB="63500" anchor="t" anchorCtr="0" horzOverflow="overflow"/>
                </a:tc>
                <a:tc>
                  <a:txBody>
                    <a:bodyPr/>
                    <a:lstStyle/>
                    <a:p>
                      <a:pPr lvl="0" algn="l" defTabSz="457200">
                        <a:defRPr b="0" i="0" sz="1800"/>
                      </a:pPr>
                      <a:r>
                        <a:rPr sz="1200">
                          <a:sym typeface="Helvetica"/>
                        </a:rPr>
                        <a:t>206617 €</a:t>
                      </a:r>
                    </a:p>
                  </a:txBody>
                  <a:tcPr marL="63500" marR="63500" marT="63500" marB="63500" anchor="t" anchorCtr="0" horzOverflow="overflow"/>
                </a:tc>
              </a:tr>
              <a:tr h="499752">
                <a:tc>
                  <a:txBody>
                    <a:bodyPr/>
                    <a:lstStyle/>
                    <a:p>
                      <a:pPr lvl="0" algn="l" defTabSz="457200">
                        <a:defRPr b="0" i="0" sz="1800"/>
                      </a:pPr>
                      <a:r>
                        <a:rPr sz="1200">
                          <a:sym typeface="Helvetica"/>
                        </a:rPr>
                        <a:t>Repair of bridges</a:t>
                      </a:r>
                    </a:p>
                  </a:txBody>
                  <a:tcPr marL="63500" marR="63500" marT="63500" marB="63500" anchor="t" anchorCtr="0" horzOverflow="overflow"/>
                </a:tc>
                <a:tc>
                  <a:txBody>
                    <a:bodyPr/>
                    <a:lstStyle/>
                    <a:p>
                      <a:pPr lvl="0" algn="l" defTabSz="457200">
                        <a:defRPr b="0" i="0" sz="1800"/>
                      </a:pPr>
                      <a:r>
                        <a:rPr sz="1200">
                          <a:sym typeface="Helvetica"/>
                        </a:rPr>
                        <a:t> 132942 €</a:t>
                      </a:r>
                    </a:p>
                  </a:txBody>
                  <a:tcPr marL="63500" marR="63500" marT="63500" marB="63500" anchor="t" anchorCtr="0" horzOverflow="overflow"/>
                </a:tc>
              </a:tr>
              <a:tr h="499752">
                <a:tc>
                  <a:txBody>
                    <a:bodyPr/>
                    <a:lstStyle/>
                    <a:p>
                      <a:pPr lvl="0" algn="l" defTabSz="457200">
                        <a:defRPr b="0" i="0" sz="1800"/>
                      </a:pPr>
                      <a:r>
                        <a:rPr sz="1200">
                          <a:sym typeface="Helvetica"/>
                        </a:rPr>
                        <a:t>Total</a:t>
                      </a:r>
                    </a:p>
                  </a:txBody>
                  <a:tcPr marL="63500" marR="63500" marT="63500" marB="63500" anchor="t" anchorCtr="0" horzOverflow="overflow"/>
                </a:tc>
                <a:tc>
                  <a:txBody>
                    <a:bodyPr/>
                    <a:lstStyle/>
                    <a:p>
                      <a:pPr lvl="0" algn="l" defTabSz="457200">
                        <a:defRPr b="0" i="0" sz="1800"/>
                      </a:pPr>
                      <a:r>
                        <a:rPr sz="1200">
                          <a:sym typeface="Helvetica"/>
                        </a:rPr>
                        <a:t>454700€</a:t>
                      </a:r>
                    </a:p>
                  </a:txBody>
                  <a:tcPr marL="63500" marR="63500" marT="63500" marB="63500" anchor="t" anchorCtr="0" horzOverflow="overflow"/>
                </a:tc>
              </a:tr>
            </a:tbl>
          </a:graphicData>
        </a:graphic>
      </p:graphicFrame>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nvSpPr>
        <p:spPr>
          <a:xfrm>
            <a:off x="1981200" y="126999"/>
            <a:ext cx="55626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400">
                <a:solidFill>
                  <a:srgbClr val="002060"/>
                </a:solidFill>
                <a:latin typeface="Book Antiqua"/>
                <a:ea typeface="Book Antiqua"/>
                <a:cs typeface="Book Antiqua"/>
                <a:sym typeface="Book Antiqua"/>
              </a:defRPr>
            </a:lvl1pPr>
          </a:lstStyle>
          <a:p>
            <a:pPr lvl="0">
              <a:defRPr sz="1800">
                <a:solidFill>
                  <a:srgbClr val="000000"/>
                </a:solidFill>
              </a:defRPr>
            </a:pPr>
            <a:r>
              <a:rPr sz="1400">
                <a:solidFill>
                  <a:srgbClr val="002060"/>
                </a:solidFill>
              </a:rPr>
              <a:t>Development of master curricula for natural disasters risk management in Western Balkan countries</a:t>
            </a:r>
          </a:p>
        </p:txBody>
      </p:sp>
      <p:sp>
        <p:nvSpPr>
          <p:cNvPr id="78" name="Shape 78"/>
          <p:cNvSpPr/>
          <p:nvPr/>
        </p:nvSpPr>
        <p:spPr>
          <a:xfrm>
            <a:off x="0" y="723900"/>
            <a:ext cx="9144000" cy="0"/>
          </a:xfrm>
          <a:prstGeom prst="line">
            <a:avLst/>
          </a:prstGeom>
          <a:ln w="25400">
            <a:solidFill>
              <a:srgbClr val="17375E"/>
            </a:solidFill>
          </a:ln>
        </p:spPr>
        <p:txBody>
          <a:bodyPr lIns="0" tIns="0" rIns="0" bIns="0"/>
          <a:lstStyle/>
          <a:p>
            <a:pPr lvl="0" defTabSz="457200">
              <a:defRPr sz="1200"/>
            </a:pPr>
          </a:p>
        </p:txBody>
      </p:sp>
      <p:sp>
        <p:nvSpPr>
          <p:cNvPr id="79" name="Shape 79"/>
          <p:cNvSpPr/>
          <p:nvPr>
            <p:ph type="sldNum" sz="quarter" idx="2"/>
          </p:nvPr>
        </p:nvSpPr>
        <p:spPr>
          <a:xfrm>
            <a:off x="6553200" y="6132829"/>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80" name="image1.png"/>
          <p:cNvPicPr/>
          <p:nvPr/>
        </p:nvPicPr>
        <p:blipFill>
          <a:blip r:embed="rId2">
            <a:extLst/>
          </a:blip>
          <a:stretch>
            <a:fillRect/>
          </a:stretch>
        </p:blipFill>
        <p:spPr>
          <a:xfrm>
            <a:off x="7543800" y="185737"/>
            <a:ext cx="1500188" cy="334965"/>
          </a:xfrm>
          <a:prstGeom prst="rect">
            <a:avLst/>
          </a:prstGeom>
          <a:ln w="12700">
            <a:miter lim="400000"/>
          </a:ln>
        </p:spPr>
      </p:pic>
      <p:pic>
        <p:nvPicPr>
          <p:cNvPr id="81" name="image1.jpeg" descr="final_color.jpg"/>
          <p:cNvPicPr/>
          <p:nvPr/>
        </p:nvPicPr>
        <p:blipFill>
          <a:blip r:embed="rId3">
            <a:extLst/>
          </a:blip>
          <a:stretch>
            <a:fillRect/>
          </a:stretch>
        </p:blipFill>
        <p:spPr>
          <a:xfrm>
            <a:off x="0" y="0"/>
            <a:ext cx="1447800" cy="685800"/>
          </a:xfrm>
          <a:prstGeom prst="rect">
            <a:avLst/>
          </a:prstGeom>
          <a:ln w="12700">
            <a:miter lim="400000"/>
          </a:ln>
        </p:spPr>
      </p:pic>
      <p:sp>
        <p:nvSpPr>
          <p:cNvPr id="82" name="Shape 82"/>
          <p:cNvSpPr/>
          <p:nvPr>
            <p:ph type="title"/>
          </p:nvPr>
        </p:nvSpPr>
        <p:spPr>
          <a:xfrm>
            <a:off x="457200" y="650876"/>
            <a:ext cx="8229600" cy="844897"/>
          </a:xfrm>
          <a:prstGeom prst="rect">
            <a:avLst/>
          </a:prstGeom>
        </p:spPr>
        <p:txBody>
          <a:bodyPr lIns="0" tIns="0" rIns="0" bIns="0"/>
          <a:lstStyle>
            <a:lvl1pPr>
              <a:defRPr sz="3300"/>
            </a:lvl1pPr>
          </a:lstStyle>
          <a:p>
            <a:pPr lvl="0">
              <a:defRPr sz="1800"/>
            </a:pPr>
            <a:r>
              <a:rPr sz="3300"/>
              <a:t>Extreme weather</a:t>
            </a:r>
          </a:p>
        </p:txBody>
      </p:sp>
      <p:sp>
        <p:nvSpPr>
          <p:cNvPr id="83" name="Shape 83"/>
          <p:cNvSpPr/>
          <p:nvPr/>
        </p:nvSpPr>
        <p:spPr>
          <a:xfrm>
            <a:off x="317500" y="2024378"/>
            <a:ext cx="8229600" cy="415483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232832" indent="-232832" defTabSz="457200">
              <a:lnSpc>
                <a:spcPct val="117999"/>
              </a:lnSpc>
              <a:buSzPct val="100000"/>
              <a:buFont typeface="Helvetica Neue"/>
              <a:buChar char="•"/>
            </a:pPr>
            <a:r>
              <a:rPr sz="1900">
                <a:latin typeface="+mn-lt"/>
                <a:ea typeface="+mn-ea"/>
                <a:cs typeface="+mn-cs"/>
                <a:sym typeface="Helvetica Neue"/>
              </a:rPr>
              <a:t>January and February 2012, due to extreme low temperatures and windstorms followed by heavy snowfall, several municipalities in Kosovo have been heavily affected</a:t>
            </a:r>
            <a:endParaRPr sz="1900">
              <a:latin typeface="Calibri"/>
              <a:ea typeface="Calibri"/>
              <a:cs typeface="Calibri"/>
              <a:sym typeface="Calibri"/>
            </a:endParaRPr>
          </a:p>
          <a:p>
            <a:pPr lvl="0" marL="232832" indent="-232832" defTabSz="457200">
              <a:lnSpc>
                <a:spcPct val="117999"/>
              </a:lnSpc>
              <a:buSzPct val="100000"/>
              <a:buFont typeface="Helvetica Neue"/>
              <a:buChar char="•"/>
            </a:pPr>
            <a:r>
              <a:rPr sz="1900">
                <a:latin typeface="+mn-lt"/>
                <a:ea typeface="+mn-ea"/>
                <a:cs typeface="+mn-cs"/>
                <a:sym typeface="Helvetica Neue"/>
              </a:rPr>
              <a:t>Snowfall and storms caused an avalanche that resulted in ten fatalities in the village of Restelica, Dragash municipality</a:t>
            </a:r>
            <a:endParaRPr sz="1900">
              <a:latin typeface="Calibri"/>
              <a:ea typeface="Calibri"/>
              <a:cs typeface="Calibri"/>
              <a:sym typeface="Calibri"/>
            </a:endParaRPr>
          </a:p>
          <a:p>
            <a:pPr lvl="0" marL="232832" indent="-232832" defTabSz="457200">
              <a:lnSpc>
                <a:spcPct val="117999"/>
              </a:lnSpc>
              <a:buSzPct val="100000"/>
              <a:buFont typeface="Helvetica Neue"/>
              <a:buChar char="•"/>
            </a:pPr>
            <a:r>
              <a:rPr sz="1900">
                <a:latin typeface="+mn-lt"/>
                <a:ea typeface="+mn-ea"/>
                <a:cs typeface="+mn-cs"/>
                <a:sym typeface="Helvetica Neue"/>
              </a:rPr>
              <a:t>In 2000 moderate to severe metrological drought covered most of the territory of Kosovo, as shown in Figure 2 below. </a:t>
            </a:r>
            <a:endParaRPr sz="1900">
              <a:latin typeface="Calibri"/>
              <a:ea typeface="Calibri"/>
              <a:cs typeface="Calibri"/>
              <a:sym typeface="Calibri"/>
            </a:endParaRPr>
          </a:p>
          <a:p>
            <a:pPr lvl="0" marL="232832" indent="-232832" defTabSz="457200">
              <a:lnSpc>
                <a:spcPct val="117999"/>
              </a:lnSpc>
              <a:buSzPct val="100000"/>
              <a:buFont typeface="Helvetica Neue"/>
              <a:buChar char="•"/>
            </a:pPr>
            <a:r>
              <a:rPr sz="1900">
                <a:latin typeface="+mn-lt"/>
                <a:ea typeface="+mn-ea"/>
                <a:cs typeface="+mn-cs"/>
                <a:sym typeface="Helvetica Neue"/>
              </a:rPr>
              <a:t>Since 2004 80% of Kosovo municipalities have suffered from water shortages due to hydrological drought and the misuse of water resources </a:t>
            </a:r>
            <a:endParaRPr sz="1900">
              <a:latin typeface="Calibri"/>
              <a:ea typeface="Calibri"/>
              <a:cs typeface="Calibri"/>
              <a:sym typeface="Calibri"/>
            </a:endParaRPr>
          </a:p>
          <a:p>
            <a:pPr lvl="0" marL="201083" indent="-201083" defTabSz="457200">
              <a:lnSpc>
                <a:spcPct val="117999"/>
              </a:lnSpc>
              <a:buSzPct val="100000"/>
              <a:buFont typeface="Helvetica Neue"/>
              <a:buChar char="•"/>
            </a:pPr>
            <a:r>
              <a:rPr sz="1900">
                <a:latin typeface="+mn-lt"/>
                <a:ea typeface="+mn-ea"/>
                <a:cs typeface="+mn-cs"/>
                <a:sym typeface="Helvetica Neue"/>
              </a:rPr>
              <a:t>Since 2000 there have been an increasing number of forest fires. Fire brigades and other relevant operational teams have carried out between 2,000 and 3,000 interventions for each </a:t>
            </a:r>
            <a:r>
              <a:rPr>
                <a:latin typeface="+mn-lt"/>
                <a:ea typeface="+mn-ea"/>
                <a:cs typeface="+mn-cs"/>
                <a:sym typeface="Helvetica Neue"/>
              </a:rPr>
              <a:t>subsequent year.</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nvSpPr>
        <p:spPr>
          <a:xfrm>
            <a:off x="1981200" y="126999"/>
            <a:ext cx="55626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400">
                <a:solidFill>
                  <a:srgbClr val="002060"/>
                </a:solidFill>
                <a:latin typeface="Book Antiqua"/>
                <a:ea typeface="Book Antiqua"/>
                <a:cs typeface="Book Antiqua"/>
                <a:sym typeface="Book Antiqua"/>
              </a:defRPr>
            </a:lvl1pPr>
          </a:lstStyle>
          <a:p>
            <a:pPr lvl="0">
              <a:defRPr sz="1800">
                <a:solidFill>
                  <a:srgbClr val="000000"/>
                </a:solidFill>
              </a:defRPr>
            </a:pPr>
            <a:r>
              <a:rPr sz="1400">
                <a:solidFill>
                  <a:srgbClr val="002060"/>
                </a:solidFill>
              </a:rPr>
              <a:t>Development of master curricula for natural disasters risk management in Western Balkan countries</a:t>
            </a:r>
          </a:p>
        </p:txBody>
      </p:sp>
      <p:sp>
        <p:nvSpPr>
          <p:cNvPr id="86" name="Shape 86"/>
          <p:cNvSpPr/>
          <p:nvPr/>
        </p:nvSpPr>
        <p:spPr>
          <a:xfrm>
            <a:off x="0" y="723900"/>
            <a:ext cx="9144000" cy="0"/>
          </a:xfrm>
          <a:prstGeom prst="line">
            <a:avLst/>
          </a:prstGeom>
          <a:ln w="25400">
            <a:solidFill>
              <a:srgbClr val="17375E"/>
            </a:solidFill>
          </a:ln>
        </p:spPr>
        <p:txBody>
          <a:bodyPr lIns="0" tIns="0" rIns="0" bIns="0"/>
          <a:lstStyle/>
          <a:p>
            <a:pPr lvl="0" defTabSz="457200">
              <a:defRPr sz="1200"/>
            </a:pPr>
          </a:p>
        </p:txBody>
      </p:sp>
      <p:sp>
        <p:nvSpPr>
          <p:cNvPr id="87" name="Shape 87"/>
          <p:cNvSpPr/>
          <p:nvPr>
            <p:ph type="sldNum" sz="quarter" idx="2"/>
          </p:nvPr>
        </p:nvSpPr>
        <p:spPr>
          <a:xfrm>
            <a:off x="6553200" y="6132829"/>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88" name="image1.png"/>
          <p:cNvPicPr/>
          <p:nvPr/>
        </p:nvPicPr>
        <p:blipFill>
          <a:blip r:embed="rId2">
            <a:extLst/>
          </a:blip>
          <a:stretch>
            <a:fillRect/>
          </a:stretch>
        </p:blipFill>
        <p:spPr>
          <a:xfrm>
            <a:off x="7543800" y="185737"/>
            <a:ext cx="1500188" cy="334965"/>
          </a:xfrm>
          <a:prstGeom prst="rect">
            <a:avLst/>
          </a:prstGeom>
          <a:ln w="12700">
            <a:miter lim="400000"/>
          </a:ln>
        </p:spPr>
      </p:pic>
      <p:pic>
        <p:nvPicPr>
          <p:cNvPr id="89" name="image1.jpeg" descr="final_color.jpg"/>
          <p:cNvPicPr/>
          <p:nvPr/>
        </p:nvPicPr>
        <p:blipFill>
          <a:blip r:embed="rId3">
            <a:extLst/>
          </a:blip>
          <a:stretch>
            <a:fillRect/>
          </a:stretch>
        </p:blipFill>
        <p:spPr>
          <a:xfrm>
            <a:off x="0" y="0"/>
            <a:ext cx="1447800" cy="685800"/>
          </a:xfrm>
          <a:prstGeom prst="rect">
            <a:avLst/>
          </a:prstGeom>
          <a:ln w="12700">
            <a:miter lim="400000"/>
          </a:ln>
        </p:spPr>
      </p:pic>
      <p:sp>
        <p:nvSpPr>
          <p:cNvPr id="90" name="Shape 90"/>
          <p:cNvSpPr/>
          <p:nvPr/>
        </p:nvSpPr>
        <p:spPr>
          <a:xfrm>
            <a:off x="3224460" y="1027428"/>
            <a:ext cx="2650458" cy="5613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marL="570385" indent="-570385" algn="ctr">
              <a:spcBef>
                <a:spcPts val="700"/>
              </a:spcBef>
              <a:buClr>
                <a:srgbClr val="888888"/>
              </a:buClr>
              <a:buSzPct val="100000"/>
              <a:buChar char="•"/>
              <a:defRPr sz="3200">
                <a:solidFill>
                  <a:srgbClr val="888888"/>
                </a:solidFill>
                <a:latin typeface="Calibri"/>
                <a:ea typeface="Calibri"/>
                <a:cs typeface="Calibri"/>
                <a:sym typeface="Calibri"/>
              </a:defRPr>
            </a:lvl1pPr>
          </a:lstStyle>
          <a:p>
            <a:pPr lvl="0">
              <a:defRPr sz="1800">
                <a:solidFill>
                  <a:srgbClr val="000000"/>
                </a:solidFill>
              </a:defRPr>
            </a:pPr>
            <a:r>
              <a:rPr sz="3200">
                <a:solidFill>
                  <a:srgbClr val="888888"/>
                </a:solidFill>
              </a:rPr>
              <a:t>Earthquakes</a:t>
            </a:r>
          </a:p>
        </p:txBody>
      </p:sp>
      <p:sp>
        <p:nvSpPr>
          <p:cNvPr id="91" name="Shape 91"/>
          <p:cNvSpPr/>
          <p:nvPr/>
        </p:nvSpPr>
        <p:spPr>
          <a:xfrm>
            <a:off x="262500" y="1934843"/>
            <a:ext cx="3566732" cy="3291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defTabSz="450215"/>
            <a:r>
              <a:rPr>
                <a:uFill>
                  <a:solidFill/>
                </a:uFill>
                <a:latin typeface="Calibri"/>
                <a:ea typeface="Calibri"/>
                <a:cs typeface="Calibri"/>
                <a:sym typeface="Calibri"/>
              </a:rPr>
              <a:t>1921 in Urosevac (intensity of IX on the MSK-64 scale and a magnitude of 6.1),</a:t>
            </a:r>
            <a:endParaRPr>
              <a:uFill>
                <a:solidFill/>
              </a:uFill>
              <a:latin typeface="Calibri"/>
              <a:ea typeface="Calibri"/>
              <a:cs typeface="Calibri"/>
              <a:sym typeface="Calibri"/>
            </a:endParaRPr>
          </a:p>
          <a:p>
            <a:pPr lvl="0" defTabSz="450215"/>
            <a:r>
              <a:rPr>
                <a:uFill>
                  <a:solidFill/>
                </a:uFill>
                <a:latin typeface="Calibri"/>
                <a:ea typeface="Calibri"/>
                <a:cs typeface="Calibri"/>
                <a:sym typeface="Calibri"/>
              </a:rPr>
              <a:t>1980 in Kopaonik region (intensity of VIII degrees and a magnitude 5.9)</a:t>
            </a:r>
            <a:endParaRPr>
              <a:uFill>
                <a:solidFill/>
              </a:uFill>
              <a:latin typeface="Calibri"/>
              <a:ea typeface="Calibri"/>
              <a:cs typeface="Calibri"/>
              <a:sym typeface="Calibri"/>
            </a:endParaRPr>
          </a:p>
          <a:p>
            <a:pPr lvl="0" defTabSz="450215"/>
            <a:r>
              <a:rPr>
                <a:uFill>
                  <a:solidFill/>
                </a:uFill>
                <a:latin typeface="Calibri"/>
                <a:ea typeface="Calibri"/>
                <a:cs typeface="Calibri"/>
                <a:sym typeface="Calibri"/>
              </a:rPr>
              <a:t>2002 in the Gnjilane municipality (intensity of VIII-IX and a magnitude of 5.7)</a:t>
            </a:r>
            <a:endParaRPr>
              <a:uFill>
                <a:solidFill/>
              </a:uFill>
              <a:latin typeface="Calibri"/>
              <a:ea typeface="Calibri"/>
              <a:cs typeface="Calibri"/>
              <a:sym typeface="Calibri"/>
            </a:endParaRPr>
          </a:p>
          <a:p>
            <a:pPr lvl="0" defTabSz="450215"/>
            <a:r>
              <a:rPr>
                <a:uFill>
                  <a:solidFill/>
                </a:uFill>
                <a:latin typeface="Calibri"/>
                <a:ea typeface="Calibri"/>
                <a:cs typeface="Calibri"/>
                <a:sym typeface="Calibri"/>
              </a:rPr>
              <a:t>Kosovo* is located in a seismically active zone, making it susceptible to earthquakes</a:t>
            </a:r>
          </a:p>
        </p:txBody>
      </p:sp>
      <p:pic>
        <p:nvPicPr>
          <p:cNvPr id="92" name="image4.png"/>
          <p:cNvPicPr/>
          <p:nvPr/>
        </p:nvPicPr>
        <p:blipFill>
          <a:blip r:embed="rId4">
            <a:extLst/>
          </a:blip>
          <a:stretch>
            <a:fillRect/>
          </a:stretch>
        </p:blipFill>
        <p:spPr>
          <a:xfrm>
            <a:off x="3749001" y="2011679"/>
            <a:ext cx="5364837" cy="4030346"/>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prstGeom prst="rect">
            <a:avLst/>
          </a:prstGeom>
        </p:spPr>
        <p:txBody>
          <a:bodyPr/>
          <a:lstStyle/>
          <a:p>
            <a:pPr lvl="0">
              <a:defRPr sz="1800"/>
            </a:pPr>
            <a:r>
              <a:rPr sz="4400"/>
              <a:t>Additional risk due to the tailing waste mismanagement </a:t>
            </a:r>
          </a:p>
        </p:txBody>
      </p:sp>
      <p:sp>
        <p:nvSpPr>
          <p:cNvPr id="95" name="Shape 95"/>
          <p:cNvSpPr/>
          <p:nvPr>
            <p:ph type="body" idx="1"/>
          </p:nvPr>
        </p:nvSpPr>
        <p:spPr>
          <a:prstGeom prst="rect">
            <a:avLst/>
          </a:prstGeom>
        </p:spPr>
        <p:txBody>
          <a:bodyPr/>
          <a:lstStyle/>
          <a:p>
            <a:pPr lvl="0"/>
          </a:p>
        </p:txBody>
      </p:sp>
      <p:sp>
        <p:nvSpPr>
          <p:cNvPr id="96" name="Shape 96"/>
          <p:cNvSpPr/>
          <p:nvPr>
            <p:ph type="sldNum" sz="quarter" idx="2"/>
          </p:nvPr>
        </p:nvSpPr>
        <p:spPr>
          <a:xfrm>
            <a:off x="6553200" y="6269671"/>
            <a:ext cx="2133600" cy="269239"/>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97" name="image2.jpeg"/>
          <p:cNvPicPr/>
          <p:nvPr/>
        </p:nvPicPr>
        <p:blipFill>
          <a:blip r:embed="rId2">
            <a:extLst/>
          </a:blip>
          <a:stretch>
            <a:fillRect/>
          </a:stretch>
        </p:blipFill>
        <p:spPr>
          <a:xfrm>
            <a:off x="1156469" y="1495327"/>
            <a:ext cx="6258069" cy="3867346"/>
          </a:xfrm>
          <a:prstGeom prst="rect">
            <a:avLst/>
          </a:prstGeom>
          <a:ln w="12700">
            <a:miter lim="400000"/>
          </a:ln>
        </p:spPr>
      </p:pic>
      <p:graphicFrame>
        <p:nvGraphicFramePr>
          <p:cNvPr id="98" name="Table 98"/>
          <p:cNvGraphicFramePr/>
          <p:nvPr/>
        </p:nvGraphicFramePr>
        <p:xfrm>
          <a:off x="1245123" y="5422900"/>
          <a:ext cx="6080760" cy="91440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62915"/>
                <a:gridCol w="480060"/>
                <a:gridCol w="464819"/>
                <a:gridCol w="465455"/>
                <a:gridCol w="466090"/>
                <a:gridCol w="480060"/>
                <a:gridCol w="466090"/>
                <a:gridCol w="465455"/>
                <a:gridCol w="466090"/>
                <a:gridCol w="466090"/>
                <a:gridCol w="465455"/>
                <a:gridCol w="466090"/>
                <a:gridCol w="466090"/>
              </a:tblGrid>
              <a:tr h="228600">
                <a:tc rowSpan="2">
                  <a:txBody>
                    <a:bodyPr/>
                    <a:lstStyle/>
                    <a:p>
                      <a:pPr lvl="0" algn="ctr" defTabSz="457200">
                        <a:defRPr b="0" i="0">
                          <a:uFill>
                            <a:solidFill/>
                          </a:uFill>
                          <a:latin typeface="Times New Roman"/>
                          <a:ea typeface="Times New Roman"/>
                          <a:cs typeface="Times New Roman"/>
                          <a:sym typeface="Times New Roman"/>
                        </a:defRPr>
                      </a:pP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gridSpan="12">
                  <a:txBody>
                    <a:bodyPr/>
                    <a:lstStyle/>
                    <a:p>
                      <a:pPr lvl="0" algn="ctr" defTabSz="457200">
                        <a:defRPr b="0" i="0" sz="1800"/>
                      </a:pPr>
                      <a:r>
                        <a:rPr sz="1200">
                          <a:uFill>
                            <a:solidFill/>
                          </a:uFill>
                          <a:latin typeface="Times New Roman"/>
                          <a:ea typeface="Times New Roman"/>
                          <a:cs typeface="Times New Roman"/>
                          <a:sym typeface="Times New Roman"/>
                        </a:rPr>
                        <a:t>Detektovani elementi na povrsini zemlje (mass. %)</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cPr/>
                </a:tc>
                <a:tc hMerge="1">
                  <a:tcPr/>
                </a:tc>
                <a:tc hMerge="1">
                  <a:tcPr/>
                </a:tc>
                <a:tc hMerge="1">
                  <a:tcPr/>
                </a:tc>
                <a:tc hMerge="1">
                  <a:tcPr/>
                </a:tc>
                <a:tc hMerge="1">
                  <a:tcPr/>
                </a:tc>
                <a:tc hMerge="1">
                  <a:tcPr/>
                </a:tc>
                <a:tc hMerge="1">
                  <a:tcPr/>
                </a:tc>
                <a:tc hMerge="1">
                  <a:tcPr/>
                </a:tc>
                <a:tc hMerge="1">
                  <a:tcPr/>
                </a:tc>
                <a:tc hMerge="1">
                  <a:tcPr/>
                </a:tc>
              </a:tr>
              <a:tr h="228600">
                <a:tc vMerge="1">
                  <a:tcPr/>
                </a:tc>
                <a:tc>
                  <a:txBody>
                    <a:bodyPr/>
                    <a:lstStyle/>
                    <a:p>
                      <a:pPr lvl="0" algn="ctr" defTabSz="457200">
                        <a:defRPr b="0" i="0" sz="1800"/>
                      </a:pPr>
                      <a:r>
                        <a:rPr sz="1200">
                          <a:uFill>
                            <a:solidFill/>
                          </a:uFill>
                          <a:latin typeface="Times New Roman"/>
                          <a:ea typeface="Times New Roman"/>
                          <a:cs typeface="Times New Roman"/>
                          <a:sym typeface="Times New Roman"/>
                        </a:rPr>
                        <a:t>O</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Na</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Mg</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Al</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Si</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K</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Ca</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Ti</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Fe</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Cu</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Zn</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Pb</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228600">
                <a:tc>
                  <a:txBody>
                    <a:bodyPr/>
                    <a:lstStyle/>
                    <a:p>
                      <a:pPr lvl="0" algn="ctr" defTabSz="457200">
                        <a:defRPr b="0" i="0" sz="1800"/>
                      </a:pPr>
                      <a:r>
                        <a:rPr sz="1200">
                          <a:uFill>
                            <a:solidFill/>
                          </a:uFill>
                          <a:latin typeface="Times New Roman"/>
                          <a:ea typeface="Times New Roman"/>
                          <a:cs typeface="Times New Roman"/>
                          <a:sym typeface="Times New Roman"/>
                        </a:rPr>
                        <a:t>M1</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52.76</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1.19</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0.85</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6.3</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17.55</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1.47</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0.86</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0.43</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5.77</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2.42</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1.84</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8.55</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228600">
                <a:tc>
                  <a:txBody>
                    <a:bodyPr/>
                    <a:lstStyle/>
                    <a:p>
                      <a:pPr lvl="0" algn="ctr" defTabSz="457200">
                        <a:defRPr b="0" i="0" sz="1800"/>
                      </a:pPr>
                      <a:r>
                        <a:rPr sz="1200">
                          <a:uFill>
                            <a:solidFill/>
                          </a:uFill>
                          <a:latin typeface="Times New Roman"/>
                          <a:ea typeface="Times New Roman"/>
                          <a:cs typeface="Times New Roman"/>
                          <a:sym typeface="Times New Roman"/>
                        </a:rPr>
                        <a:t>M2</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50.66</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1.17</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1.02</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5.91</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16.73</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1.49</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0.78</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0.42</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7.22</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2.81</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2.56</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ctr" defTabSz="457200">
                        <a:defRPr b="0" i="0" sz="1800"/>
                      </a:pPr>
                      <a:r>
                        <a:rPr sz="1200">
                          <a:uFill>
                            <a:solidFill/>
                          </a:uFill>
                          <a:latin typeface="Times New Roman"/>
                          <a:ea typeface="Times New Roman"/>
                          <a:cs typeface="Times New Roman"/>
                          <a:sym typeface="Times New Roman"/>
                        </a:rPr>
                        <a:t>9.22</a:t>
                      </a:r>
                    </a:p>
                  </a:txBody>
                  <a:tcPr marL="50800" marR="50800" marT="50800" marB="50800" anchor="t"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bl>
          </a:graphicData>
        </a:graphic>
      </p:graphicFrame>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nvSpPr>
        <p:spPr>
          <a:xfrm>
            <a:off x="1981200" y="126999"/>
            <a:ext cx="55626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400">
                <a:solidFill>
                  <a:srgbClr val="002060"/>
                </a:solidFill>
                <a:latin typeface="Book Antiqua"/>
                <a:ea typeface="Book Antiqua"/>
                <a:cs typeface="Book Antiqua"/>
                <a:sym typeface="Book Antiqua"/>
              </a:defRPr>
            </a:lvl1pPr>
          </a:lstStyle>
          <a:p>
            <a:pPr lvl="0">
              <a:defRPr sz="1800">
                <a:solidFill>
                  <a:srgbClr val="000000"/>
                </a:solidFill>
              </a:defRPr>
            </a:pPr>
            <a:r>
              <a:rPr sz="1400">
                <a:solidFill>
                  <a:srgbClr val="002060"/>
                </a:solidFill>
              </a:rPr>
              <a:t>Development of master curricula for natural disasters risk management in Western Balkan countries</a:t>
            </a:r>
          </a:p>
        </p:txBody>
      </p:sp>
      <p:sp>
        <p:nvSpPr>
          <p:cNvPr id="101" name="Shape 101"/>
          <p:cNvSpPr/>
          <p:nvPr/>
        </p:nvSpPr>
        <p:spPr>
          <a:xfrm>
            <a:off x="0" y="723900"/>
            <a:ext cx="9144000" cy="0"/>
          </a:xfrm>
          <a:prstGeom prst="line">
            <a:avLst/>
          </a:prstGeom>
          <a:ln w="25400">
            <a:solidFill>
              <a:srgbClr val="17375E"/>
            </a:solidFill>
          </a:ln>
        </p:spPr>
        <p:txBody>
          <a:bodyPr lIns="0" tIns="0" rIns="0" bIns="0"/>
          <a:lstStyle/>
          <a:p>
            <a:pPr lvl="0" defTabSz="457200">
              <a:defRPr sz="1200"/>
            </a:pPr>
          </a:p>
        </p:txBody>
      </p:sp>
      <p:sp>
        <p:nvSpPr>
          <p:cNvPr id="102" name="Shape 102"/>
          <p:cNvSpPr/>
          <p:nvPr>
            <p:ph type="sldNum" sz="quarter" idx="2"/>
          </p:nvPr>
        </p:nvSpPr>
        <p:spPr>
          <a:xfrm>
            <a:off x="6553200" y="6132829"/>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103" name="image1.png"/>
          <p:cNvPicPr/>
          <p:nvPr/>
        </p:nvPicPr>
        <p:blipFill>
          <a:blip r:embed="rId2">
            <a:extLst/>
          </a:blip>
          <a:stretch>
            <a:fillRect/>
          </a:stretch>
        </p:blipFill>
        <p:spPr>
          <a:xfrm>
            <a:off x="7543800" y="185737"/>
            <a:ext cx="1500188" cy="334965"/>
          </a:xfrm>
          <a:prstGeom prst="rect">
            <a:avLst/>
          </a:prstGeom>
          <a:ln w="12700">
            <a:miter lim="400000"/>
          </a:ln>
        </p:spPr>
      </p:pic>
      <p:pic>
        <p:nvPicPr>
          <p:cNvPr id="104" name="image1.jpeg" descr="final_color.jpg"/>
          <p:cNvPicPr/>
          <p:nvPr/>
        </p:nvPicPr>
        <p:blipFill>
          <a:blip r:embed="rId3">
            <a:extLst/>
          </a:blip>
          <a:stretch>
            <a:fillRect/>
          </a:stretch>
        </p:blipFill>
        <p:spPr>
          <a:xfrm>
            <a:off x="0" y="0"/>
            <a:ext cx="1447800" cy="685800"/>
          </a:xfrm>
          <a:prstGeom prst="rect">
            <a:avLst/>
          </a:prstGeom>
          <a:ln w="12700">
            <a:miter lim="400000"/>
          </a:ln>
        </p:spPr>
      </p:pic>
      <p:sp>
        <p:nvSpPr>
          <p:cNvPr id="105" name="Shape 105"/>
          <p:cNvSpPr/>
          <p:nvPr/>
        </p:nvSpPr>
        <p:spPr>
          <a:xfrm>
            <a:off x="1905237" y="927100"/>
            <a:ext cx="5333522" cy="3962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2" marL="355598" indent="-355598" algn="just" defTabSz="450215">
              <a:spcBef>
                <a:spcPts val="1200"/>
              </a:spcBef>
              <a:buSzPct val="100000"/>
              <a:buFont typeface="Book Antiqua"/>
              <a:buAutoNum type="arabicPeriod" startAt="1"/>
            </a:pPr>
            <a:r>
              <a:rPr b="1" sz="2000">
                <a:uFill>
                  <a:solidFill/>
                </a:uFill>
                <a:latin typeface="Book Antiqua"/>
                <a:ea typeface="Book Antiqua"/>
                <a:cs typeface="Book Antiqua"/>
                <a:sym typeface="Book Antiqua"/>
              </a:rPr>
              <a:t>Established practices for risk management</a:t>
            </a:r>
          </a:p>
        </p:txBody>
      </p:sp>
      <p:sp>
        <p:nvSpPr>
          <p:cNvPr id="106" name="Shape 106"/>
          <p:cNvSpPr/>
          <p:nvPr/>
        </p:nvSpPr>
        <p:spPr>
          <a:xfrm>
            <a:off x="-20320" y="1033778"/>
            <a:ext cx="9184639" cy="4930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marL="245643" indent="-245643">
              <a:spcBef>
                <a:spcPts val="700"/>
              </a:spcBef>
              <a:buSzPct val="100000"/>
              <a:buChar char="•"/>
            </a:pPr>
            <a:r>
              <a:rPr sz="2100">
                <a:latin typeface="Calibri"/>
                <a:ea typeface="Calibri"/>
                <a:cs typeface="Calibri"/>
                <a:sym typeface="Calibri"/>
              </a:rPr>
              <a:t> </a:t>
            </a:r>
            <a:endParaRPr sz="2100">
              <a:latin typeface="Calibri"/>
              <a:ea typeface="Calibri"/>
              <a:cs typeface="Calibri"/>
              <a:sym typeface="Calibri"/>
            </a:endParaRPr>
          </a:p>
          <a:p>
            <a:pPr lvl="0" marL="245643" indent="-245643">
              <a:spcBef>
                <a:spcPts val="700"/>
              </a:spcBef>
              <a:buSzPct val="100000"/>
              <a:buChar char="•"/>
            </a:pPr>
            <a:r>
              <a:rPr sz="2100">
                <a:latin typeface="Calibri"/>
                <a:ea typeface="Calibri"/>
                <a:cs typeface="Calibri"/>
                <a:sym typeface="Calibri"/>
              </a:rPr>
              <a:t>civil protection system in Northern Kosovo municipalities existed on its own</a:t>
            </a:r>
            <a:endParaRPr sz="2100">
              <a:latin typeface="Calibri"/>
              <a:ea typeface="Calibri"/>
              <a:cs typeface="Calibri"/>
              <a:sym typeface="Calibri"/>
            </a:endParaRPr>
          </a:p>
          <a:p>
            <a:pPr lvl="0" marL="245643" indent="-245643">
              <a:spcBef>
                <a:spcPts val="700"/>
              </a:spcBef>
              <a:buSzPct val="100000"/>
              <a:buChar char="•"/>
            </a:pPr>
            <a:r>
              <a:rPr sz="2100">
                <a:latin typeface="Calibri"/>
                <a:ea typeface="Calibri"/>
                <a:cs typeface="Calibri"/>
                <a:sym typeface="Calibri"/>
              </a:rPr>
              <a:t>without any serious development. </a:t>
            </a:r>
            <a:endParaRPr sz="2100">
              <a:latin typeface="Calibri"/>
              <a:ea typeface="Calibri"/>
              <a:cs typeface="Calibri"/>
              <a:sym typeface="Calibri"/>
            </a:endParaRPr>
          </a:p>
          <a:p>
            <a:pPr lvl="0" marL="245643" indent="-245643">
              <a:spcBef>
                <a:spcPts val="700"/>
              </a:spcBef>
              <a:buSzPct val="100000"/>
              <a:buChar char="•"/>
            </a:pPr>
            <a:r>
              <a:rPr sz="2100">
                <a:latin typeface="Calibri"/>
                <a:ea typeface="Calibri"/>
                <a:cs typeface="Calibri"/>
                <a:sym typeface="Calibri"/>
              </a:rPr>
              <a:t>oriented towards response </a:t>
            </a:r>
            <a:endParaRPr sz="2100">
              <a:latin typeface="Calibri"/>
              <a:ea typeface="Calibri"/>
              <a:cs typeface="Calibri"/>
              <a:sym typeface="Calibri"/>
            </a:endParaRPr>
          </a:p>
          <a:p>
            <a:pPr lvl="0" marL="245643" indent="-245643">
              <a:spcBef>
                <a:spcPts val="700"/>
              </a:spcBef>
              <a:buSzPct val="100000"/>
              <a:buChar char="•"/>
            </a:pPr>
            <a:r>
              <a:rPr sz="2100">
                <a:latin typeface="Calibri"/>
                <a:ea typeface="Calibri"/>
                <a:cs typeface="Calibri"/>
                <a:sym typeface="Calibri"/>
              </a:rPr>
              <a:t>not paid attention to disaster prevention and risk reduction.</a:t>
            </a:r>
            <a:endParaRPr sz="2100">
              <a:latin typeface="Calibri"/>
              <a:ea typeface="Calibri"/>
              <a:cs typeface="Calibri"/>
              <a:sym typeface="Calibri"/>
            </a:endParaRPr>
          </a:p>
          <a:p>
            <a:pPr lvl="0" marL="245643" indent="-245643">
              <a:spcBef>
                <a:spcPts val="700"/>
              </a:spcBef>
              <a:buSzPct val="100000"/>
              <a:buChar char="•"/>
            </a:pPr>
            <a:r>
              <a:rPr sz="2100">
                <a:latin typeface="Calibri"/>
                <a:ea typeface="Calibri"/>
                <a:cs typeface="Calibri"/>
                <a:sym typeface="Calibri"/>
              </a:rPr>
              <a:t>no system in place</a:t>
            </a:r>
            <a:endParaRPr sz="2100">
              <a:latin typeface="Calibri"/>
              <a:ea typeface="Calibri"/>
              <a:cs typeface="Calibri"/>
              <a:sym typeface="Calibri"/>
            </a:endParaRPr>
          </a:p>
          <a:p>
            <a:pPr lvl="0" marL="245643" indent="-245643">
              <a:spcBef>
                <a:spcPts val="700"/>
              </a:spcBef>
              <a:buSzPct val="100000"/>
              <a:buChar char="•"/>
            </a:pPr>
            <a:r>
              <a:rPr sz="2100">
                <a:latin typeface="Calibri"/>
                <a:ea typeface="Calibri"/>
                <a:cs typeface="Calibri"/>
                <a:sym typeface="Calibri"/>
              </a:rPr>
              <a:t>lack of expertise and proper financing </a:t>
            </a:r>
            <a:endParaRPr sz="2100">
              <a:latin typeface="Calibri"/>
              <a:ea typeface="Calibri"/>
              <a:cs typeface="Calibri"/>
              <a:sym typeface="Calibri"/>
            </a:endParaRPr>
          </a:p>
          <a:p>
            <a:pPr lvl="0" marL="245643" indent="-245643">
              <a:spcBef>
                <a:spcPts val="700"/>
              </a:spcBef>
              <a:buSzPct val="100000"/>
              <a:buChar char="•"/>
            </a:pPr>
            <a:r>
              <a:rPr sz="2100">
                <a:latin typeface="Calibri"/>
                <a:ea typeface="Calibri"/>
                <a:cs typeface="Calibri"/>
                <a:sym typeface="Calibri"/>
              </a:rPr>
              <a:t>municipalities have never made risk assessments or disaster management plans. </a:t>
            </a:r>
            <a:endParaRPr sz="2100">
              <a:latin typeface="Calibri"/>
              <a:ea typeface="Calibri"/>
              <a:cs typeface="Calibri"/>
              <a:sym typeface="Calibri"/>
            </a:endParaRPr>
          </a:p>
          <a:p>
            <a:pPr lvl="0" marL="245643" indent="-245643">
              <a:spcBef>
                <a:spcPts val="700"/>
              </a:spcBef>
              <a:buSzPct val="100000"/>
              <a:buChar char="•"/>
            </a:pPr>
            <a:r>
              <a:rPr sz="2100">
                <a:latin typeface="Calibri"/>
                <a:ea typeface="Calibri"/>
                <a:cs typeface="Calibri"/>
                <a:sym typeface="Calibri"/>
              </a:rPr>
              <a:t>Municipal authorities and emergency services respond to incidents only post factum E.g., excessive snowfalls in winter; floods in spring; drought and forest fires in summer</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1981200" y="126999"/>
            <a:ext cx="55626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400">
                <a:solidFill>
                  <a:srgbClr val="002060"/>
                </a:solidFill>
                <a:latin typeface="Book Antiqua"/>
                <a:ea typeface="Book Antiqua"/>
                <a:cs typeface="Book Antiqua"/>
                <a:sym typeface="Book Antiqua"/>
              </a:defRPr>
            </a:lvl1pPr>
          </a:lstStyle>
          <a:p>
            <a:pPr lvl="0">
              <a:defRPr sz="1800">
                <a:solidFill>
                  <a:srgbClr val="000000"/>
                </a:solidFill>
              </a:defRPr>
            </a:pPr>
            <a:r>
              <a:rPr sz="1400">
                <a:solidFill>
                  <a:srgbClr val="002060"/>
                </a:solidFill>
              </a:rPr>
              <a:t>Development of master curricula for natural disasters risk management in Western Balkan countries</a:t>
            </a:r>
          </a:p>
        </p:txBody>
      </p:sp>
      <p:sp>
        <p:nvSpPr>
          <p:cNvPr id="109" name="Shape 109"/>
          <p:cNvSpPr/>
          <p:nvPr/>
        </p:nvSpPr>
        <p:spPr>
          <a:xfrm>
            <a:off x="0" y="723900"/>
            <a:ext cx="9144000" cy="0"/>
          </a:xfrm>
          <a:prstGeom prst="line">
            <a:avLst/>
          </a:prstGeom>
          <a:ln w="25400">
            <a:solidFill>
              <a:srgbClr val="17375E"/>
            </a:solidFill>
          </a:ln>
        </p:spPr>
        <p:txBody>
          <a:bodyPr lIns="0" tIns="0" rIns="0" bIns="0"/>
          <a:lstStyle/>
          <a:p>
            <a:pPr lvl="0" defTabSz="457200">
              <a:defRPr sz="1200"/>
            </a:pPr>
          </a:p>
        </p:txBody>
      </p:sp>
      <p:sp>
        <p:nvSpPr>
          <p:cNvPr id="110" name="Shape 110"/>
          <p:cNvSpPr/>
          <p:nvPr>
            <p:ph type="sldNum" sz="quarter" idx="2"/>
          </p:nvPr>
        </p:nvSpPr>
        <p:spPr>
          <a:xfrm>
            <a:off x="6553200" y="6132829"/>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111" name="image1.png"/>
          <p:cNvPicPr/>
          <p:nvPr/>
        </p:nvPicPr>
        <p:blipFill>
          <a:blip r:embed="rId2">
            <a:extLst/>
          </a:blip>
          <a:stretch>
            <a:fillRect/>
          </a:stretch>
        </p:blipFill>
        <p:spPr>
          <a:xfrm>
            <a:off x="7543800" y="185737"/>
            <a:ext cx="1500188" cy="334965"/>
          </a:xfrm>
          <a:prstGeom prst="rect">
            <a:avLst/>
          </a:prstGeom>
          <a:ln w="12700">
            <a:miter lim="400000"/>
          </a:ln>
        </p:spPr>
      </p:pic>
      <p:pic>
        <p:nvPicPr>
          <p:cNvPr id="112" name="image1.jpeg" descr="final_color.jpg"/>
          <p:cNvPicPr/>
          <p:nvPr/>
        </p:nvPicPr>
        <p:blipFill>
          <a:blip r:embed="rId3">
            <a:extLst/>
          </a:blip>
          <a:stretch>
            <a:fillRect/>
          </a:stretch>
        </p:blipFill>
        <p:spPr>
          <a:xfrm>
            <a:off x="0" y="0"/>
            <a:ext cx="1447800" cy="685800"/>
          </a:xfrm>
          <a:prstGeom prst="rect">
            <a:avLst/>
          </a:prstGeom>
          <a:ln w="12700">
            <a:miter lim="400000"/>
          </a:ln>
        </p:spPr>
      </p:pic>
      <p:sp>
        <p:nvSpPr>
          <p:cNvPr id="113" name="Shape 113"/>
          <p:cNvSpPr/>
          <p:nvPr/>
        </p:nvSpPr>
        <p:spPr>
          <a:xfrm>
            <a:off x="-20321" y="1033778"/>
            <a:ext cx="303602" cy="317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245643" indent="-245643">
              <a:spcBef>
                <a:spcPts val="700"/>
              </a:spcBef>
              <a:buSzPct val="100000"/>
              <a:buChar char="•"/>
              <a:defRPr sz="2100">
                <a:latin typeface="Calibri"/>
                <a:ea typeface="Calibri"/>
                <a:cs typeface="Calibri"/>
                <a:sym typeface="Calibri"/>
              </a:defRPr>
            </a:lvl1pPr>
          </a:lstStyle>
          <a:p>
            <a:pPr lvl="0">
              <a:defRPr sz="1800"/>
            </a:pPr>
            <a:r>
              <a:rPr sz="2100"/>
              <a:t> </a:t>
            </a:r>
          </a:p>
        </p:txBody>
      </p:sp>
      <p:sp>
        <p:nvSpPr>
          <p:cNvPr id="114" name="Shape 114"/>
          <p:cNvSpPr/>
          <p:nvPr/>
        </p:nvSpPr>
        <p:spPr>
          <a:xfrm>
            <a:off x="209549" y="1648457"/>
            <a:ext cx="9105901" cy="4739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lgn="just">
              <a:spcBef>
                <a:spcPts val="700"/>
              </a:spcBef>
            </a:pPr>
            <a:r>
              <a:rPr sz="2300">
                <a:solidFill>
                  <a:srgbClr val="141314"/>
                </a:solidFill>
                <a:latin typeface="Calibri"/>
                <a:ea typeface="Calibri"/>
                <a:cs typeface="Calibri"/>
                <a:sym typeface="Calibri"/>
              </a:rPr>
              <a:t>-monitoring of risks, warning and alarming the population about potential threats;</a:t>
            </a:r>
            <a:endParaRPr sz="2300">
              <a:solidFill>
                <a:srgbClr val="141314"/>
              </a:solidFill>
              <a:latin typeface="Calibri"/>
              <a:ea typeface="Calibri"/>
              <a:cs typeface="Calibri"/>
              <a:sym typeface="Calibri"/>
            </a:endParaRPr>
          </a:p>
          <a:p>
            <a:pPr lvl="0" algn="just">
              <a:spcBef>
                <a:spcPts val="700"/>
              </a:spcBef>
            </a:pPr>
            <a:r>
              <a:rPr sz="2300">
                <a:solidFill>
                  <a:srgbClr val="141314"/>
                </a:solidFill>
                <a:latin typeface="Calibri"/>
                <a:ea typeface="Calibri"/>
                <a:cs typeface="Calibri"/>
                <a:sym typeface="Calibri"/>
              </a:rPr>
              <a:t>- equipment with electronic communication tools for protection needs, rescue and assistance in accordance with a unique system of communication and information;</a:t>
            </a:r>
            <a:endParaRPr sz="2300">
              <a:solidFill>
                <a:srgbClr val="141314"/>
              </a:solidFill>
              <a:latin typeface="Calibri"/>
              <a:ea typeface="Calibri"/>
              <a:cs typeface="Calibri"/>
              <a:sym typeface="Calibri"/>
            </a:endParaRPr>
          </a:p>
          <a:p>
            <a:pPr lvl="0" algn="just">
              <a:spcBef>
                <a:spcPts val="700"/>
              </a:spcBef>
            </a:pPr>
            <a:r>
              <a:rPr sz="2300">
                <a:solidFill>
                  <a:srgbClr val="141314"/>
                </a:solidFill>
                <a:latin typeface="Calibri"/>
                <a:ea typeface="Calibri"/>
                <a:cs typeface="Calibri"/>
                <a:sym typeface="Calibri"/>
              </a:rPr>
              <a:t>- planning and implementation of preventive measures;</a:t>
            </a:r>
            <a:endParaRPr sz="2300">
              <a:solidFill>
                <a:srgbClr val="141314"/>
              </a:solidFill>
              <a:latin typeface="Calibri"/>
              <a:ea typeface="Calibri"/>
              <a:cs typeface="Calibri"/>
              <a:sym typeface="Calibri"/>
            </a:endParaRPr>
          </a:p>
          <a:p>
            <a:pPr lvl="0" algn="just">
              <a:spcBef>
                <a:spcPts val="700"/>
              </a:spcBef>
            </a:pPr>
            <a:r>
              <a:rPr sz="2300">
                <a:solidFill>
                  <a:srgbClr val="141314"/>
                </a:solidFill>
                <a:latin typeface="Calibri"/>
                <a:ea typeface="Calibri"/>
                <a:cs typeface="Calibri"/>
                <a:sym typeface="Calibri"/>
              </a:rPr>
              <a:t>- processing of risk assessment and emergency response plans;</a:t>
            </a:r>
            <a:endParaRPr sz="2300">
              <a:solidFill>
                <a:srgbClr val="141314"/>
              </a:solidFill>
              <a:latin typeface="Calibri"/>
              <a:ea typeface="Calibri"/>
              <a:cs typeface="Calibri"/>
              <a:sym typeface="Calibri"/>
            </a:endParaRPr>
          </a:p>
          <a:p>
            <a:pPr lvl="0" algn="just">
              <a:spcBef>
                <a:spcPts val="700"/>
              </a:spcBef>
            </a:pPr>
            <a:r>
              <a:rPr sz="2300">
                <a:solidFill>
                  <a:srgbClr val="141314"/>
                </a:solidFill>
                <a:latin typeface="Calibri"/>
                <a:ea typeface="Calibri"/>
                <a:cs typeface="Calibri"/>
                <a:sym typeface="Calibri"/>
              </a:rPr>
              <a:t>- personal and reciprocal protection;</a:t>
            </a:r>
            <a:endParaRPr sz="2300">
              <a:solidFill>
                <a:srgbClr val="141314"/>
              </a:solidFill>
              <a:latin typeface="Calibri"/>
              <a:ea typeface="Calibri"/>
              <a:cs typeface="Calibri"/>
              <a:sym typeface="Calibri"/>
            </a:endParaRPr>
          </a:p>
          <a:p>
            <a:pPr lvl="0" algn="just">
              <a:spcBef>
                <a:spcPts val="700"/>
              </a:spcBef>
            </a:pPr>
            <a:r>
              <a:rPr sz="2300">
                <a:solidFill>
                  <a:srgbClr val="141314"/>
                </a:solidFill>
                <a:latin typeface="Calibri"/>
                <a:ea typeface="Calibri"/>
                <a:cs typeface="Calibri"/>
                <a:sym typeface="Calibri"/>
              </a:rPr>
              <a:t>- organization, management and implementation of protection, rescue and assistance at the local level;</a:t>
            </a:r>
            <a:endParaRPr sz="2300">
              <a:solidFill>
                <a:srgbClr val="141314"/>
              </a:solidFill>
              <a:latin typeface="Calibri"/>
              <a:ea typeface="Calibri"/>
              <a:cs typeface="Calibri"/>
              <a:sym typeface="Calibri"/>
            </a:endParaRPr>
          </a:p>
          <a:p>
            <a:pPr lvl="0" algn="just">
              <a:spcBef>
                <a:spcPts val="700"/>
              </a:spcBef>
            </a:pPr>
            <a:r>
              <a:rPr sz="2300">
                <a:solidFill>
                  <a:srgbClr val="141314"/>
                </a:solidFill>
                <a:latin typeface="Calibri"/>
                <a:ea typeface="Calibri"/>
                <a:cs typeface="Calibri"/>
                <a:sym typeface="Calibri"/>
              </a:rPr>
              <a:t>- defining, organizing and equipping units and SPRA utilities and other organizations in this field;</a:t>
            </a:r>
          </a:p>
        </p:txBody>
      </p:sp>
      <p:sp>
        <p:nvSpPr>
          <p:cNvPr id="115" name="Shape 115"/>
          <p:cNvSpPr/>
          <p:nvPr/>
        </p:nvSpPr>
        <p:spPr>
          <a:xfrm>
            <a:off x="911685" y="1007109"/>
            <a:ext cx="6111443" cy="447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300"/>
            </a:lvl1pPr>
          </a:lstStyle>
          <a:p>
            <a:pPr lvl="0">
              <a:defRPr sz="1800"/>
            </a:pPr>
            <a:r>
              <a:rPr sz="2300"/>
              <a:t>Duties and Responsibilities of the Municipality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nvSpPr>
        <p:spPr>
          <a:xfrm>
            <a:off x="1981200" y="126999"/>
            <a:ext cx="55626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400">
                <a:solidFill>
                  <a:srgbClr val="002060"/>
                </a:solidFill>
                <a:latin typeface="Book Antiqua"/>
                <a:ea typeface="Book Antiqua"/>
                <a:cs typeface="Book Antiqua"/>
                <a:sym typeface="Book Antiqua"/>
              </a:defRPr>
            </a:lvl1pPr>
          </a:lstStyle>
          <a:p>
            <a:pPr lvl="0">
              <a:defRPr sz="1800">
                <a:solidFill>
                  <a:srgbClr val="000000"/>
                </a:solidFill>
              </a:defRPr>
            </a:pPr>
            <a:r>
              <a:rPr sz="1400">
                <a:solidFill>
                  <a:srgbClr val="002060"/>
                </a:solidFill>
              </a:rPr>
              <a:t>Development of master curricula for natural disasters risk management in Western Balkan countries</a:t>
            </a:r>
          </a:p>
        </p:txBody>
      </p:sp>
      <p:sp>
        <p:nvSpPr>
          <p:cNvPr id="118" name="Shape 118"/>
          <p:cNvSpPr/>
          <p:nvPr/>
        </p:nvSpPr>
        <p:spPr>
          <a:xfrm>
            <a:off x="0" y="723900"/>
            <a:ext cx="9144000" cy="0"/>
          </a:xfrm>
          <a:prstGeom prst="line">
            <a:avLst/>
          </a:prstGeom>
          <a:ln w="25400">
            <a:solidFill>
              <a:srgbClr val="17375E"/>
            </a:solidFill>
          </a:ln>
        </p:spPr>
        <p:txBody>
          <a:bodyPr lIns="0" tIns="0" rIns="0" bIns="0"/>
          <a:lstStyle/>
          <a:p>
            <a:pPr lvl="0" defTabSz="457200">
              <a:defRPr sz="1200"/>
            </a:pPr>
          </a:p>
        </p:txBody>
      </p:sp>
      <p:sp>
        <p:nvSpPr>
          <p:cNvPr id="119" name="Shape 119"/>
          <p:cNvSpPr/>
          <p:nvPr>
            <p:ph type="sldNum" sz="quarter" idx="2"/>
          </p:nvPr>
        </p:nvSpPr>
        <p:spPr>
          <a:xfrm>
            <a:off x="6553200" y="6132829"/>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120" name="image1.png"/>
          <p:cNvPicPr/>
          <p:nvPr/>
        </p:nvPicPr>
        <p:blipFill>
          <a:blip r:embed="rId2">
            <a:extLst/>
          </a:blip>
          <a:stretch>
            <a:fillRect/>
          </a:stretch>
        </p:blipFill>
        <p:spPr>
          <a:xfrm>
            <a:off x="7543800" y="185737"/>
            <a:ext cx="1500188" cy="334965"/>
          </a:xfrm>
          <a:prstGeom prst="rect">
            <a:avLst/>
          </a:prstGeom>
          <a:ln w="12700">
            <a:miter lim="400000"/>
          </a:ln>
        </p:spPr>
      </p:pic>
      <p:pic>
        <p:nvPicPr>
          <p:cNvPr id="121" name="image1.jpeg" descr="final_color.jpg"/>
          <p:cNvPicPr/>
          <p:nvPr/>
        </p:nvPicPr>
        <p:blipFill>
          <a:blip r:embed="rId3">
            <a:extLst/>
          </a:blip>
          <a:stretch>
            <a:fillRect/>
          </a:stretch>
        </p:blipFill>
        <p:spPr>
          <a:xfrm>
            <a:off x="0" y="0"/>
            <a:ext cx="1447800" cy="685800"/>
          </a:xfrm>
          <a:prstGeom prst="rect">
            <a:avLst/>
          </a:prstGeom>
          <a:ln w="12700">
            <a:miter lim="400000"/>
          </a:ln>
        </p:spPr>
      </p:pic>
      <p:sp>
        <p:nvSpPr>
          <p:cNvPr id="122" name="Shape 122"/>
          <p:cNvSpPr/>
          <p:nvPr/>
        </p:nvSpPr>
        <p:spPr>
          <a:xfrm>
            <a:off x="93980" y="1194052"/>
            <a:ext cx="8458111" cy="4841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60420" indent="-160420" algn="just">
              <a:spcBef>
                <a:spcPts val="700"/>
              </a:spcBef>
              <a:buClr>
                <a:srgbClr val="0E0E0E"/>
              </a:buClr>
              <a:buSzPct val="100000"/>
              <a:buChar char="-"/>
            </a:pPr>
            <a:endParaRPr sz="2100">
              <a:solidFill>
                <a:srgbClr val="0E0E0E"/>
              </a:solidFill>
              <a:latin typeface="Calibri"/>
              <a:ea typeface="Calibri"/>
              <a:cs typeface="Calibri"/>
              <a:sym typeface="Calibri"/>
            </a:endParaRPr>
          </a:p>
          <a:p>
            <a:pPr lvl="0" marL="160420" indent="-160420" algn="just">
              <a:spcBef>
                <a:spcPts val="700"/>
              </a:spcBef>
              <a:buClr>
                <a:srgbClr val="0E0E0E"/>
              </a:buClr>
              <a:buSzPct val="100000"/>
              <a:buChar char="-"/>
            </a:pPr>
            <a:endParaRPr sz="2100">
              <a:solidFill>
                <a:srgbClr val="0E0E0E"/>
              </a:solidFill>
              <a:latin typeface="Calibri"/>
              <a:ea typeface="Calibri"/>
              <a:cs typeface="Calibri"/>
              <a:sym typeface="Calibri"/>
            </a:endParaRPr>
          </a:p>
          <a:p>
            <a:pPr lvl="0" marL="245643" indent="-245643" algn="just">
              <a:spcBef>
                <a:spcPts val="700"/>
              </a:spcBef>
              <a:buClr>
                <a:srgbClr val="0E0E0E"/>
              </a:buClr>
              <a:buSzPct val="100000"/>
              <a:buChar char="-"/>
            </a:pPr>
            <a:r>
              <a:rPr sz="2100">
                <a:solidFill>
                  <a:srgbClr val="0E0E0E"/>
                </a:solidFill>
                <a:latin typeface="Calibri"/>
                <a:ea typeface="Calibri"/>
                <a:cs typeface="Calibri"/>
                <a:sym typeface="Calibri"/>
              </a:rPr>
              <a:t>the supply of necessary resources for emergency accommodation in cases of natural and other disasters;</a:t>
            </a:r>
            <a:endParaRPr sz="2100">
              <a:solidFill>
                <a:srgbClr val="0E0E0E"/>
              </a:solidFill>
              <a:latin typeface="Calibri"/>
              <a:ea typeface="Calibri"/>
              <a:cs typeface="Calibri"/>
              <a:sym typeface="Calibri"/>
            </a:endParaRPr>
          </a:p>
          <a:p>
            <a:pPr lvl="0" algn="just">
              <a:spcBef>
                <a:spcPts val="700"/>
              </a:spcBef>
            </a:pPr>
            <a:r>
              <a:rPr sz="2100">
                <a:solidFill>
                  <a:srgbClr val="0E0E0E"/>
                </a:solidFill>
                <a:latin typeface="Calibri"/>
                <a:ea typeface="Calibri"/>
                <a:cs typeface="Calibri"/>
                <a:sym typeface="Calibri"/>
              </a:rPr>
              <a:t>- developing and carrying out training programs of local importance;</a:t>
            </a:r>
            <a:endParaRPr sz="2100">
              <a:solidFill>
                <a:srgbClr val="0E0E0E"/>
              </a:solidFill>
              <a:latin typeface="Calibri"/>
              <a:ea typeface="Calibri"/>
              <a:cs typeface="Calibri"/>
              <a:sym typeface="Calibri"/>
            </a:endParaRPr>
          </a:p>
          <a:p>
            <a:pPr lvl="0" algn="just">
              <a:spcBef>
                <a:spcPts val="700"/>
              </a:spcBef>
            </a:pPr>
            <a:r>
              <a:rPr sz="2100">
                <a:solidFill>
                  <a:srgbClr val="0E0E0E"/>
                </a:solidFill>
                <a:latin typeface="Calibri"/>
                <a:ea typeface="Calibri"/>
                <a:cs typeface="Calibri"/>
                <a:sym typeface="Calibri"/>
              </a:rPr>
              <a:t>- coordinating emergency response plans and other protection operations for rescue and assistance with neighboring municipalities;</a:t>
            </a:r>
            <a:endParaRPr sz="2100">
              <a:solidFill>
                <a:srgbClr val="0E0E0E"/>
              </a:solidFill>
              <a:latin typeface="Calibri"/>
              <a:ea typeface="Calibri"/>
              <a:cs typeface="Calibri"/>
              <a:sym typeface="Calibri"/>
            </a:endParaRPr>
          </a:p>
          <a:p>
            <a:pPr lvl="0" algn="just">
              <a:spcBef>
                <a:spcPts val="700"/>
              </a:spcBef>
            </a:pPr>
            <a:r>
              <a:rPr sz="2100">
                <a:solidFill>
                  <a:srgbClr val="0E0E0E"/>
                </a:solidFill>
                <a:latin typeface="Calibri"/>
                <a:ea typeface="Calibri"/>
                <a:cs typeface="Calibri"/>
                <a:sym typeface="Calibri"/>
              </a:rPr>
              <a:t>- supplying with basic conditions of life and restoration, recovery from natural and other disasters;</a:t>
            </a:r>
            <a:endParaRPr sz="2100">
              <a:solidFill>
                <a:srgbClr val="0E0E0E"/>
              </a:solidFill>
              <a:latin typeface="Calibri"/>
              <a:ea typeface="Calibri"/>
              <a:cs typeface="Calibri"/>
              <a:sym typeface="Calibri"/>
            </a:endParaRPr>
          </a:p>
          <a:p>
            <a:pPr lvl="0" algn="just">
              <a:spcBef>
                <a:spcPts val="700"/>
              </a:spcBef>
            </a:pPr>
            <a:r>
              <a:rPr sz="2100">
                <a:solidFill>
                  <a:srgbClr val="0E0E0E"/>
                </a:solidFill>
                <a:latin typeface="Calibri"/>
                <a:ea typeface="Calibri"/>
                <a:cs typeface="Calibri"/>
                <a:sym typeface="Calibri"/>
              </a:rPr>
              <a:t>- identification of organizations of special significance for protection, rescue and assistance at the local level;</a:t>
            </a:r>
            <a:endParaRPr sz="2100">
              <a:solidFill>
                <a:srgbClr val="0E0E0E"/>
              </a:solidFill>
              <a:latin typeface="Calibri"/>
              <a:ea typeface="Calibri"/>
              <a:cs typeface="Calibri"/>
              <a:sym typeface="Calibri"/>
            </a:endParaRPr>
          </a:p>
          <a:p>
            <a:pPr lvl="0" algn="just">
              <a:spcBef>
                <a:spcPts val="700"/>
              </a:spcBef>
            </a:pPr>
            <a:r>
              <a:rPr sz="2100">
                <a:solidFill>
                  <a:srgbClr val="0E0E0E"/>
                </a:solidFill>
                <a:latin typeface="Calibri"/>
                <a:ea typeface="Calibri"/>
                <a:cs typeface="Calibri"/>
                <a:sym typeface="Calibri"/>
              </a:rPr>
              <a:t>- international cooperation in the protection, rescue and assistance under this law.</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